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Default Extension="jpg"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jpg" ContentType="image/jpg"/>
  <Override PartName="/ppt/notesSlides/notesSlide4.xml" ContentType="application/vnd.openxmlformats-officedocument.presentationml.notesSlide+xml"/>
  <Override PartName="/ppt/media/image3.jpg" ContentType="image/jpg"/>
  <Override PartName="/ppt/notesSlides/notesSlide5.xml" ContentType="application/vnd.openxmlformats-officedocument.presentationml.notesSlide+xml"/>
  <Override PartName="/ppt/media/image4.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0.jpg" ContentType="image/jpeg"/>
  <Override PartName="/ppt/media/image11.jp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3.jpg" ContentType="image/jpeg"/>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60" r:id="rId4"/>
    <p:sldId id="259" r:id="rId5"/>
    <p:sldId id="258" r:id="rId6"/>
    <p:sldId id="307" r:id="rId7"/>
    <p:sldId id="261" r:id="rId8"/>
    <p:sldId id="262" r:id="rId9"/>
    <p:sldId id="263" r:id="rId10"/>
    <p:sldId id="264" r:id="rId11"/>
    <p:sldId id="265" r:id="rId12"/>
    <p:sldId id="290" r:id="rId13"/>
    <p:sldId id="266" r:id="rId14"/>
    <p:sldId id="267" r:id="rId15"/>
    <p:sldId id="291" r:id="rId16"/>
    <p:sldId id="292" r:id="rId17"/>
    <p:sldId id="293" r:id="rId18"/>
    <p:sldId id="273" r:id="rId19"/>
    <p:sldId id="274" r:id="rId20"/>
    <p:sldId id="275" r:id="rId21"/>
    <p:sldId id="276" r:id="rId22"/>
    <p:sldId id="300" r:id="rId23"/>
    <p:sldId id="301" r:id="rId24"/>
    <p:sldId id="278" r:id="rId25"/>
    <p:sldId id="279" r:id="rId26"/>
    <p:sldId id="302" r:id="rId27"/>
    <p:sldId id="303" r:id="rId28"/>
    <p:sldId id="304" r:id="rId29"/>
    <p:sldId id="305" r:id="rId30"/>
    <p:sldId id="306" r:id="rId31"/>
    <p:sldId id="280" r:id="rId32"/>
    <p:sldId id="281" r:id="rId33"/>
    <p:sldId id="282" r:id="rId34"/>
    <p:sldId id="283" r:id="rId35"/>
    <p:sldId id="284" r:id="rId36"/>
    <p:sldId id="285" r:id="rId37"/>
    <p:sldId id="286" r:id="rId38"/>
    <p:sldId id="287"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411" autoAdjust="0"/>
  </p:normalViewPr>
  <p:slideViewPr>
    <p:cSldViewPr snapToGrid="0">
      <p:cViewPr varScale="1">
        <p:scale>
          <a:sx n="96" d="100"/>
          <a:sy n="96" d="100"/>
        </p:scale>
        <p:origin x="558"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实验室A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Sheet1!$B$2</c:f>
              <c:numCache>
                <c:formatCode>General</c:formatCode>
                <c:ptCount val="1"/>
                <c:pt idx="0">
                  <c:v>18</c:v>
                </c:pt>
              </c:numCache>
            </c:numRef>
          </c:val>
          <c:extLst>
            <c:ext xmlns:c16="http://schemas.microsoft.com/office/drawing/2014/chart" uri="{C3380CC4-5D6E-409C-BE32-E72D297353CC}">
              <c16:uniqueId val="{00000000-2BF5-4199-9D28-148720A7413A}"/>
            </c:ext>
          </c:extLst>
        </c:ser>
        <c:ser>
          <c:idx val="1"/>
          <c:order val="1"/>
          <c:tx>
            <c:strRef>
              <c:f>Sheet1!$C$1</c:f>
              <c:strCache>
                <c:ptCount val="1"/>
                <c:pt idx="0">
                  <c:v>实验室B</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Sheet1!$C$2</c:f>
              <c:numCache>
                <c:formatCode>General</c:formatCode>
                <c:ptCount val="1"/>
                <c:pt idx="0">
                  <c:v>3</c:v>
                </c:pt>
              </c:numCache>
            </c:numRef>
          </c:val>
          <c:extLst>
            <c:ext xmlns:c16="http://schemas.microsoft.com/office/drawing/2014/chart" uri="{C3380CC4-5D6E-409C-BE32-E72D297353CC}">
              <c16:uniqueId val="{00000001-2BF5-4199-9D28-148720A7413A}"/>
            </c:ext>
          </c:extLst>
        </c:ser>
        <c:ser>
          <c:idx val="2"/>
          <c:order val="2"/>
          <c:tx>
            <c:strRef>
              <c:f>Sheet1!$D$1</c:f>
              <c:strCache>
                <c:ptCount val="1"/>
                <c:pt idx="0">
                  <c:v>实验室C</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Sheet1!$D$2</c:f>
              <c:numCache>
                <c:formatCode>General</c:formatCode>
                <c:ptCount val="1"/>
                <c:pt idx="0">
                  <c:v>3</c:v>
                </c:pt>
              </c:numCache>
            </c:numRef>
          </c:val>
          <c:extLst>
            <c:ext xmlns:c16="http://schemas.microsoft.com/office/drawing/2014/chart" uri="{C3380CC4-5D6E-409C-BE32-E72D297353CC}">
              <c16:uniqueId val="{00000002-2BF5-4199-9D28-148720A7413A}"/>
            </c:ext>
          </c:extLst>
        </c:ser>
        <c:ser>
          <c:idx val="3"/>
          <c:order val="3"/>
          <c:tx>
            <c:strRef>
              <c:f>Sheet1!$E$1</c:f>
              <c:strCache>
                <c:ptCount val="1"/>
                <c:pt idx="0">
                  <c:v>实验室D</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Sheet1!$E$2</c:f>
              <c:numCache>
                <c:formatCode>General</c:formatCode>
                <c:ptCount val="1"/>
                <c:pt idx="0">
                  <c:v>2</c:v>
                </c:pt>
              </c:numCache>
            </c:numRef>
          </c:val>
          <c:extLst>
            <c:ext xmlns:c16="http://schemas.microsoft.com/office/drawing/2014/chart" uri="{C3380CC4-5D6E-409C-BE32-E72D297353CC}">
              <c16:uniqueId val="{00000003-2BF5-4199-9D28-148720A7413A}"/>
            </c:ext>
          </c:extLst>
        </c:ser>
        <c:ser>
          <c:idx val="4"/>
          <c:order val="4"/>
          <c:tx>
            <c:strRef>
              <c:f>Sheet1!$F$1</c:f>
              <c:strCache>
                <c:ptCount val="1"/>
                <c:pt idx="0">
                  <c:v>实验室E</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Sheet1!$F$2</c:f>
              <c:numCache>
                <c:formatCode>General</c:formatCode>
                <c:ptCount val="1"/>
                <c:pt idx="0">
                  <c:v>2</c:v>
                </c:pt>
              </c:numCache>
            </c:numRef>
          </c:val>
          <c:extLst>
            <c:ext xmlns:c16="http://schemas.microsoft.com/office/drawing/2014/chart" uri="{C3380CC4-5D6E-409C-BE32-E72D297353CC}">
              <c16:uniqueId val="{00000004-2BF5-4199-9D28-148720A7413A}"/>
            </c:ext>
          </c:extLst>
        </c:ser>
        <c:dLbls>
          <c:dLblPos val="outEnd"/>
          <c:showLegendKey val="0"/>
          <c:showVal val="1"/>
          <c:showCatName val="0"/>
          <c:showSerName val="0"/>
          <c:showPercent val="0"/>
          <c:showBubbleSize val="0"/>
        </c:dLbls>
        <c:gapWidth val="219"/>
        <c:overlap val="-27"/>
        <c:axId val="607147712"/>
        <c:axId val="404877152"/>
      </c:barChart>
      <c:catAx>
        <c:axId val="607147712"/>
        <c:scaling>
          <c:orientation val="minMax"/>
        </c:scaling>
        <c:delete val="1"/>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smtClean="0"/>
                  <a:t>实验室</a:t>
                </a:r>
                <a:endParaRPr lang="zh-CN" altLang="en-US"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crossAx val="404877152"/>
        <c:crosses val="autoZero"/>
        <c:auto val="1"/>
        <c:lblAlgn val="ctr"/>
        <c:lblOffset val="100"/>
        <c:noMultiLvlLbl val="0"/>
      </c:catAx>
      <c:valAx>
        <c:axId val="404877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smtClean="0"/>
                  <a:t>人数</a:t>
                </a:r>
                <a:endParaRPr lang="zh-CN" altLang="en-US" dirty="0"/>
              </a:p>
            </c:rich>
          </c:tx>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07147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年级1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年级</c:v>
                </c:pt>
              </c:strCache>
            </c:strRef>
          </c:cat>
          <c:val>
            <c:numRef>
              <c:f>Sheet1!$B$2</c:f>
              <c:numCache>
                <c:formatCode>General</c:formatCode>
                <c:ptCount val="1"/>
                <c:pt idx="0">
                  <c:v>22</c:v>
                </c:pt>
              </c:numCache>
            </c:numRef>
          </c:val>
          <c:extLst>
            <c:ext xmlns:c16="http://schemas.microsoft.com/office/drawing/2014/chart" uri="{C3380CC4-5D6E-409C-BE32-E72D297353CC}">
              <c16:uniqueId val="{00000000-95EE-45F2-88C7-85799B605940}"/>
            </c:ext>
          </c:extLst>
        </c:ser>
        <c:ser>
          <c:idx val="1"/>
          <c:order val="1"/>
          <c:tx>
            <c:strRef>
              <c:f>Sheet1!$C$1</c:f>
              <c:strCache>
                <c:ptCount val="1"/>
                <c:pt idx="0">
                  <c:v>年级2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年级</c:v>
                </c:pt>
              </c:strCache>
            </c:strRef>
          </c:cat>
          <c:val>
            <c:numRef>
              <c:f>Sheet1!$C$2</c:f>
              <c:numCache>
                <c:formatCode>General</c:formatCode>
                <c:ptCount val="1"/>
                <c:pt idx="0">
                  <c:v>2</c:v>
                </c:pt>
              </c:numCache>
            </c:numRef>
          </c:val>
          <c:extLst>
            <c:ext xmlns:c16="http://schemas.microsoft.com/office/drawing/2014/chart" uri="{C3380CC4-5D6E-409C-BE32-E72D297353CC}">
              <c16:uniqueId val="{00000001-95EE-45F2-88C7-85799B605940}"/>
            </c:ext>
          </c:extLst>
        </c:ser>
        <c:ser>
          <c:idx val="2"/>
          <c:order val="2"/>
          <c:tx>
            <c:strRef>
              <c:f>Sheet1!$D$1</c:f>
              <c:strCache>
                <c:ptCount val="1"/>
                <c:pt idx="0">
                  <c:v>年级3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年级</c:v>
                </c:pt>
              </c:strCache>
            </c:strRef>
          </c:cat>
          <c:val>
            <c:numRef>
              <c:f>Sheet1!$D$2</c:f>
              <c:numCache>
                <c:formatCode>General</c:formatCode>
                <c:ptCount val="1"/>
                <c:pt idx="0">
                  <c:v>4</c:v>
                </c:pt>
              </c:numCache>
            </c:numRef>
          </c:val>
          <c:extLst>
            <c:ext xmlns:c16="http://schemas.microsoft.com/office/drawing/2014/chart" uri="{C3380CC4-5D6E-409C-BE32-E72D297353CC}">
              <c16:uniqueId val="{00000002-95EE-45F2-88C7-85799B605940}"/>
            </c:ext>
          </c:extLst>
        </c:ser>
        <c:dLbls>
          <c:dLblPos val="outEnd"/>
          <c:showLegendKey val="0"/>
          <c:showVal val="1"/>
          <c:showCatName val="0"/>
          <c:showSerName val="0"/>
          <c:showPercent val="0"/>
          <c:showBubbleSize val="0"/>
        </c:dLbls>
        <c:gapWidth val="219"/>
        <c:overlap val="-27"/>
        <c:axId val="760752000"/>
        <c:axId val="760752416"/>
      </c:barChart>
      <c:catAx>
        <c:axId val="760752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60752416"/>
        <c:crosses val="autoZero"/>
        <c:auto val="1"/>
        <c:lblAlgn val="ctr"/>
        <c:lblOffset val="100"/>
        <c:noMultiLvlLbl val="0"/>
      </c:catAx>
      <c:valAx>
        <c:axId val="7607524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smtClean="0"/>
                  <a:t>人数</a:t>
                </a:r>
                <a:endParaRPr lang="zh-CN" altLang="en-US" dirty="0"/>
              </a:p>
            </c:rich>
          </c:tx>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60752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计算机学院</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学院</c:v>
                </c:pt>
              </c:strCache>
            </c:strRef>
          </c:cat>
          <c:val>
            <c:numRef>
              <c:f>Sheet1!$B$2</c:f>
              <c:numCache>
                <c:formatCode>General</c:formatCode>
                <c:ptCount val="1"/>
                <c:pt idx="0">
                  <c:v>23</c:v>
                </c:pt>
              </c:numCache>
            </c:numRef>
          </c:val>
          <c:extLst>
            <c:ext xmlns:c16="http://schemas.microsoft.com/office/drawing/2014/chart" uri="{C3380CC4-5D6E-409C-BE32-E72D297353CC}">
              <c16:uniqueId val="{00000000-7229-4F14-99BE-15C5FB13E196}"/>
            </c:ext>
          </c:extLst>
        </c:ser>
        <c:ser>
          <c:idx val="1"/>
          <c:order val="1"/>
          <c:tx>
            <c:strRef>
              <c:f>Sheet1!$C$1</c:f>
              <c:strCache>
                <c:ptCount val="1"/>
                <c:pt idx="0">
                  <c:v>其它学院</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学院</c:v>
                </c:pt>
              </c:strCache>
            </c:strRef>
          </c:cat>
          <c:val>
            <c:numRef>
              <c:f>Sheet1!$C$2</c:f>
              <c:numCache>
                <c:formatCode>General</c:formatCode>
                <c:ptCount val="1"/>
                <c:pt idx="0">
                  <c:v>5</c:v>
                </c:pt>
              </c:numCache>
            </c:numRef>
          </c:val>
          <c:extLst>
            <c:ext xmlns:c16="http://schemas.microsoft.com/office/drawing/2014/chart" uri="{C3380CC4-5D6E-409C-BE32-E72D297353CC}">
              <c16:uniqueId val="{00000001-7229-4F14-99BE-15C5FB13E196}"/>
            </c:ext>
          </c:extLst>
        </c:ser>
        <c:dLbls>
          <c:dLblPos val="outEnd"/>
          <c:showLegendKey val="0"/>
          <c:showVal val="1"/>
          <c:showCatName val="0"/>
          <c:showSerName val="0"/>
          <c:showPercent val="0"/>
          <c:showBubbleSize val="0"/>
        </c:dLbls>
        <c:gapWidth val="219"/>
        <c:overlap val="-27"/>
        <c:axId val="760752000"/>
        <c:axId val="760752416"/>
      </c:barChart>
      <c:catAx>
        <c:axId val="760752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60752416"/>
        <c:crosses val="autoZero"/>
        <c:auto val="1"/>
        <c:lblAlgn val="ctr"/>
        <c:lblOffset val="100"/>
        <c:noMultiLvlLbl val="0"/>
      </c:catAx>
      <c:valAx>
        <c:axId val="7607524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smtClean="0"/>
                  <a:t>人数</a:t>
                </a:r>
                <a:endParaRPr lang="zh-CN" altLang="en-US" dirty="0"/>
              </a:p>
            </c:rich>
          </c:tx>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60752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u1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Sheet1!$B$2</c:f>
              <c:numCache>
                <c:formatCode>General</c:formatCode>
                <c:ptCount val="1"/>
                <c:pt idx="0">
                  <c:v>21</c:v>
                </c:pt>
              </c:numCache>
            </c:numRef>
          </c:val>
          <c:extLst>
            <c:ext xmlns:c16="http://schemas.microsoft.com/office/drawing/2014/chart" uri="{C3380CC4-5D6E-409C-BE32-E72D297353CC}">
              <c16:uniqueId val="{00000000-8325-4DF5-9333-4CC8A9727020}"/>
            </c:ext>
          </c:extLst>
        </c:ser>
        <c:ser>
          <c:idx val="1"/>
          <c:order val="1"/>
          <c:tx>
            <c:strRef>
              <c:f>Sheet1!$C$1</c:f>
              <c:strCache>
                <c:ptCount val="1"/>
                <c:pt idx="0">
                  <c:v>u2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Sheet1!$C$2</c:f>
              <c:numCache>
                <c:formatCode>General</c:formatCode>
                <c:ptCount val="1"/>
                <c:pt idx="0">
                  <c:v>17</c:v>
                </c:pt>
              </c:numCache>
            </c:numRef>
          </c:val>
          <c:extLst>
            <c:ext xmlns:c16="http://schemas.microsoft.com/office/drawing/2014/chart" uri="{C3380CC4-5D6E-409C-BE32-E72D297353CC}">
              <c16:uniqueId val="{00000001-8325-4DF5-9333-4CC8A9727020}"/>
            </c:ext>
          </c:extLst>
        </c:ser>
        <c:ser>
          <c:idx val="2"/>
          <c:order val="2"/>
          <c:tx>
            <c:strRef>
              <c:f>Sheet1!$D$1</c:f>
              <c:strCache>
                <c:ptCount val="1"/>
                <c:pt idx="0">
                  <c:v>u3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Sheet1!$D$2</c:f>
              <c:numCache>
                <c:formatCode>General</c:formatCode>
                <c:ptCount val="1"/>
                <c:pt idx="0">
                  <c:v>7</c:v>
                </c:pt>
              </c:numCache>
            </c:numRef>
          </c:val>
          <c:extLst>
            <c:ext xmlns:c16="http://schemas.microsoft.com/office/drawing/2014/chart" uri="{C3380CC4-5D6E-409C-BE32-E72D297353CC}">
              <c16:uniqueId val="{00000002-8325-4DF5-9333-4CC8A9727020}"/>
            </c:ext>
          </c:extLst>
        </c:ser>
        <c:ser>
          <c:idx val="3"/>
          <c:order val="3"/>
          <c:tx>
            <c:strRef>
              <c:f>Sheet1!$E$1</c:f>
              <c:strCache>
                <c:ptCount val="1"/>
                <c:pt idx="0">
                  <c:v>u4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Sheet1!$E$2</c:f>
              <c:numCache>
                <c:formatCode>General</c:formatCode>
                <c:ptCount val="1"/>
                <c:pt idx="0">
                  <c:v>19</c:v>
                </c:pt>
              </c:numCache>
            </c:numRef>
          </c:val>
          <c:extLst>
            <c:ext xmlns:c16="http://schemas.microsoft.com/office/drawing/2014/chart" uri="{C3380CC4-5D6E-409C-BE32-E72D297353CC}">
              <c16:uniqueId val="{00000003-8325-4DF5-9333-4CC8A9727020}"/>
            </c:ext>
          </c:extLst>
        </c:ser>
        <c:ser>
          <c:idx val="4"/>
          <c:order val="4"/>
          <c:tx>
            <c:strRef>
              <c:f>Sheet1!$F$1</c:f>
              <c:strCache>
                <c:ptCount val="1"/>
                <c:pt idx="0">
                  <c:v>u5</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Sheet1!$F$2</c:f>
              <c:numCache>
                <c:formatCode>General</c:formatCode>
                <c:ptCount val="1"/>
                <c:pt idx="0">
                  <c:v>19</c:v>
                </c:pt>
              </c:numCache>
            </c:numRef>
          </c:val>
          <c:extLst>
            <c:ext xmlns:c16="http://schemas.microsoft.com/office/drawing/2014/chart" uri="{C3380CC4-5D6E-409C-BE32-E72D297353CC}">
              <c16:uniqueId val="{00000004-8325-4DF5-9333-4CC8A9727020}"/>
            </c:ext>
          </c:extLst>
        </c:ser>
        <c:ser>
          <c:idx val="5"/>
          <c:order val="5"/>
          <c:tx>
            <c:strRef>
              <c:f>Sheet1!$G$1</c:f>
              <c:strCache>
                <c:ptCount val="1"/>
                <c:pt idx="0">
                  <c:v>u6</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Sheet1!$G$2</c:f>
              <c:numCache>
                <c:formatCode>General</c:formatCode>
                <c:ptCount val="1"/>
                <c:pt idx="0">
                  <c:v>6</c:v>
                </c:pt>
              </c:numCache>
            </c:numRef>
          </c:val>
          <c:extLst>
            <c:ext xmlns:c16="http://schemas.microsoft.com/office/drawing/2014/chart" uri="{C3380CC4-5D6E-409C-BE32-E72D297353CC}">
              <c16:uniqueId val="{00000005-8325-4DF5-9333-4CC8A9727020}"/>
            </c:ext>
          </c:extLst>
        </c:ser>
        <c:ser>
          <c:idx val="6"/>
          <c:order val="6"/>
          <c:tx>
            <c:strRef>
              <c:f>Sheet1!$H$1</c:f>
              <c:strCache>
                <c:ptCount val="1"/>
                <c:pt idx="0">
                  <c:v>u7</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Sheet1!$H$2</c:f>
              <c:numCache>
                <c:formatCode>General</c:formatCode>
                <c:ptCount val="1"/>
                <c:pt idx="0">
                  <c:v>12</c:v>
                </c:pt>
              </c:numCache>
            </c:numRef>
          </c:val>
          <c:extLst>
            <c:ext xmlns:c16="http://schemas.microsoft.com/office/drawing/2014/chart" uri="{C3380CC4-5D6E-409C-BE32-E72D297353CC}">
              <c16:uniqueId val="{00000006-8325-4DF5-9333-4CC8A9727020}"/>
            </c:ext>
          </c:extLst>
        </c:ser>
        <c:ser>
          <c:idx val="7"/>
          <c:order val="7"/>
          <c:tx>
            <c:strRef>
              <c:f>Sheet1!$I$1</c:f>
              <c:strCache>
                <c:ptCount val="1"/>
                <c:pt idx="0">
                  <c:v>u8</c:v>
                </c:pt>
              </c:strCache>
            </c:strRef>
          </c:tx>
          <c:spPr>
            <a:solidFill>
              <a:schemeClr val="accent2">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Sheet1!$I$2</c:f>
              <c:numCache>
                <c:formatCode>General</c:formatCode>
                <c:ptCount val="1"/>
                <c:pt idx="0">
                  <c:v>6</c:v>
                </c:pt>
              </c:numCache>
            </c:numRef>
          </c:val>
          <c:extLst>
            <c:ext xmlns:c16="http://schemas.microsoft.com/office/drawing/2014/chart" uri="{C3380CC4-5D6E-409C-BE32-E72D297353CC}">
              <c16:uniqueId val="{00000007-8325-4DF5-9333-4CC8A9727020}"/>
            </c:ext>
          </c:extLst>
        </c:ser>
        <c:ser>
          <c:idx val="8"/>
          <c:order val="8"/>
          <c:tx>
            <c:strRef>
              <c:f>Sheet1!$J$1</c:f>
              <c:strCache>
                <c:ptCount val="1"/>
                <c:pt idx="0">
                  <c:v>u9</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Sheet1!$J$2</c:f>
              <c:numCache>
                <c:formatCode>General</c:formatCode>
                <c:ptCount val="1"/>
                <c:pt idx="0">
                  <c:v>16</c:v>
                </c:pt>
              </c:numCache>
            </c:numRef>
          </c:val>
          <c:extLst>
            <c:ext xmlns:c16="http://schemas.microsoft.com/office/drawing/2014/chart" uri="{C3380CC4-5D6E-409C-BE32-E72D297353CC}">
              <c16:uniqueId val="{00000008-8325-4DF5-9333-4CC8A9727020}"/>
            </c:ext>
          </c:extLst>
        </c:ser>
        <c:ser>
          <c:idx val="9"/>
          <c:order val="9"/>
          <c:tx>
            <c:strRef>
              <c:f>Sheet1!$K$1</c:f>
              <c:strCache>
                <c:ptCount val="1"/>
                <c:pt idx="0">
                  <c:v>u10</c:v>
                </c:pt>
              </c:strCache>
            </c:strRef>
          </c:tx>
          <c:spPr>
            <a:solidFill>
              <a:schemeClr val="accent4">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Sheet1!$K$2</c:f>
              <c:numCache>
                <c:formatCode>General</c:formatCode>
                <c:ptCount val="1"/>
                <c:pt idx="0">
                  <c:v>14</c:v>
                </c:pt>
              </c:numCache>
            </c:numRef>
          </c:val>
          <c:extLst>
            <c:ext xmlns:c16="http://schemas.microsoft.com/office/drawing/2014/chart" uri="{C3380CC4-5D6E-409C-BE32-E72D297353CC}">
              <c16:uniqueId val="{00000009-8325-4DF5-9333-4CC8A9727020}"/>
            </c:ext>
          </c:extLst>
        </c:ser>
        <c:ser>
          <c:idx val="10"/>
          <c:order val="10"/>
          <c:tx>
            <c:strRef>
              <c:f>Sheet1!$L$1</c:f>
              <c:strCache>
                <c:ptCount val="1"/>
                <c:pt idx="0">
                  <c:v>u11</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Sheet1!$L$2</c:f>
              <c:numCache>
                <c:formatCode>General</c:formatCode>
                <c:ptCount val="1"/>
                <c:pt idx="0">
                  <c:v>30</c:v>
                </c:pt>
              </c:numCache>
            </c:numRef>
          </c:val>
          <c:extLst>
            <c:ext xmlns:c16="http://schemas.microsoft.com/office/drawing/2014/chart" uri="{C3380CC4-5D6E-409C-BE32-E72D297353CC}">
              <c16:uniqueId val="{0000000A-8325-4DF5-9333-4CC8A9727020}"/>
            </c:ext>
          </c:extLst>
        </c:ser>
        <c:ser>
          <c:idx val="11"/>
          <c:order val="11"/>
          <c:tx>
            <c:strRef>
              <c:f>Sheet1!$M$1</c:f>
              <c:strCache>
                <c:ptCount val="1"/>
                <c:pt idx="0">
                  <c:v>u12</c:v>
                </c:pt>
              </c:strCache>
            </c:strRef>
          </c:tx>
          <c:spPr>
            <a:solidFill>
              <a:schemeClr val="accent6">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Sheet1!$M$2</c:f>
              <c:numCache>
                <c:formatCode>General</c:formatCode>
                <c:ptCount val="1"/>
                <c:pt idx="0">
                  <c:v>17</c:v>
                </c:pt>
              </c:numCache>
            </c:numRef>
          </c:val>
          <c:extLst>
            <c:ext xmlns:c16="http://schemas.microsoft.com/office/drawing/2014/chart" uri="{C3380CC4-5D6E-409C-BE32-E72D297353CC}">
              <c16:uniqueId val="{0000000B-8325-4DF5-9333-4CC8A9727020}"/>
            </c:ext>
          </c:extLst>
        </c:ser>
        <c:ser>
          <c:idx val="12"/>
          <c:order val="12"/>
          <c:tx>
            <c:strRef>
              <c:f>Sheet1!$N$1</c:f>
              <c:strCache>
                <c:ptCount val="1"/>
                <c:pt idx="0">
                  <c:v>u13</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Sheet1!$N$2</c:f>
              <c:numCache>
                <c:formatCode>General</c:formatCode>
                <c:ptCount val="1"/>
                <c:pt idx="0">
                  <c:v>13</c:v>
                </c:pt>
              </c:numCache>
            </c:numRef>
          </c:val>
          <c:extLst>
            <c:ext xmlns:c16="http://schemas.microsoft.com/office/drawing/2014/chart" uri="{C3380CC4-5D6E-409C-BE32-E72D297353CC}">
              <c16:uniqueId val="{0000000C-8325-4DF5-9333-4CC8A9727020}"/>
            </c:ext>
          </c:extLst>
        </c:ser>
        <c:ser>
          <c:idx val="13"/>
          <c:order val="13"/>
          <c:tx>
            <c:strRef>
              <c:f>Sheet1!$O$1</c:f>
              <c:strCache>
                <c:ptCount val="1"/>
                <c:pt idx="0">
                  <c:v>u14</c:v>
                </c:pt>
              </c:strCache>
            </c:strRef>
          </c:tx>
          <c:spPr>
            <a:solidFill>
              <a:schemeClr val="accent2">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Sheet1!$O$2</c:f>
              <c:numCache>
                <c:formatCode>General</c:formatCode>
                <c:ptCount val="1"/>
                <c:pt idx="0">
                  <c:v>7</c:v>
                </c:pt>
              </c:numCache>
            </c:numRef>
          </c:val>
          <c:extLst>
            <c:ext xmlns:c16="http://schemas.microsoft.com/office/drawing/2014/chart" uri="{C3380CC4-5D6E-409C-BE32-E72D297353CC}">
              <c16:uniqueId val="{0000000D-8325-4DF5-9333-4CC8A9727020}"/>
            </c:ext>
          </c:extLst>
        </c:ser>
        <c:ser>
          <c:idx val="14"/>
          <c:order val="14"/>
          <c:tx>
            <c:strRef>
              <c:f>Sheet1!$P$1</c:f>
              <c:strCache>
                <c:ptCount val="1"/>
                <c:pt idx="0">
                  <c:v>u15</c:v>
                </c:pt>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Sheet1!$P$2</c:f>
              <c:numCache>
                <c:formatCode>General</c:formatCode>
                <c:ptCount val="1"/>
                <c:pt idx="0">
                  <c:v>16</c:v>
                </c:pt>
              </c:numCache>
            </c:numRef>
          </c:val>
          <c:extLst>
            <c:ext xmlns:c16="http://schemas.microsoft.com/office/drawing/2014/chart" uri="{C3380CC4-5D6E-409C-BE32-E72D297353CC}">
              <c16:uniqueId val="{0000000E-8325-4DF5-9333-4CC8A9727020}"/>
            </c:ext>
          </c:extLst>
        </c:ser>
        <c:ser>
          <c:idx val="15"/>
          <c:order val="15"/>
          <c:tx>
            <c:strRef>
              <c:f>Sheet1!$Q$1</c:f>
              <c:strCache>
                <c:ptCount val="1"/>
                <c:pt idx="0">
                  <c:v>u16</c:v>
                </c:pt>
              </c:strCache>
            </c:strRef>
          </c:tx>
          <c:spPr>
            <a:solidFill>
              <a:schemeClr val="accent4">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Sheet1!$Q$2</c:f>
              <c:numCache>
                <c:formatCode>General</c:formatCode>
                <c:ptCount val="1"/>
                <c:pt idx="0">
                  <c:v>12</c:v>
                </c:pt>
              </c:numCache>
            </c:numRef>
          </c:val>
          <c:extLst>
            <c:ext xmlns:c16="http://schemas.microsoft.com/office/drawing/2014/chart" uri="{C3380CC4-5D6E-409C-BE32-E72D297353CC}">
              <c16:uniqueId val="{0000000F-8325-4DF5-9333-4CC8A9727020}"/>
            </c:ext>
          </c:extLst>
        </c:ser>
        <c:ser>
          <c:idx val="16"/>
          <c:order val="16"/>
          <c:tx>
            <c:strRef>
              <c:f>Sheet1!$R$1</c:f>
              <c:strCache>
                <c:ptCount val="1"/>
                <c:pt idx="0">
                  <c:v>u17</c:v>
                </c:pt>
              </c:strCache>
            </c:strRef>
          </c:tx>
          <c:spPr>
            <a:solidFill>
              <a:schemeClr val="accent5">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Sheet1!$R$2</c:f>
              <c:numCache>
                <c:formatCode>General</c:formatCode>
                <c:ptCount val="1"/>
                <c:pt idx="0">
                  <c:v>29</c:v>
                </c:pt>
              </c:numCache>
            </c:numRef>
          </c:val>
          <c:extLst>
            <c:ext xmlns:c16="http://schemas.microsoft.com/office/drawing/2014/chart" uri="{C3380CC4-5D6E-409C-BE32-E72D297353CC}">
              <c16:uniqueId val="{00000010-8325-4DF5-9333-4CC8A9727020}"/>
            </c:ext>
          </c:extLst>
        </c:ser>
        <c:ser>
          <c:idx val="17"/>
          <c:order val="17"/>
          <c:tx>
            <c:strRef>
              <c:f>Sheet1!$S$1</c:f>
              <c:strCache>
                <c:ptCount val="1"/>
                <c:pt idx="0">
                  <c:v>u18</c:v>
                </c:pt>
              </c:strCache>
            </c:strRef>
          </c:tx>
          <c:spPr>
            <a:solidFill>
              <a:schemeClr val="accent6">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Sheet1!$S$2</c:f>
              <c:numCache>
                <c:formatCode>General</c:formatCode>
                <c:ptCount val="1"/>
                <c:pt idx="0">
                  <c:v>21</c:v>
                </c:pt>
              </c:numCache>
            </c:numRef>
          </c:val>
          <c:extLst>
            <c:ext xmlns:c16="http://schemas.microsoft.com/office/drawing/2014/chart" uri="{C3380CC4-5D6E-409C-BE32-E72D297353CC}">
              <c16:uniqueId val="{00000011-8325-4DF5-9333-4CC8A9727020}"/>
            </c:ext>
          </c:extLst>
        </c:ser>
        <c:ser>
          <c:idx val="18"/>
          <c:order val="18"/>
          <c:tx>
            <c:strRef>
              <c:f>Sheet1!$T$1</c:f>
              <c:strCache>
                <c:ptCount val="1"/>
                <c:pt idx="0">
                  <c:v>u19</c:v>
                </c:pt>
              </c:strCache>
            </c:strRef>
          </c:tx>
          <c:spPr>
            <a:solidFill>
              <a:schemeClr val="accent1">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Sheet1!$T$2</c:f>
              <c:numCache>
                <c:formatCode>General</c:formatCode>
                <c:ptCount val="1"/>
                <c:pt idx="0">
                  <c:v>13</c:v>
                </c:pt>
              </c:numCache>
            </c:numRef>
          </c:val>
          <c:extLst>
            <c:ext xmlns:c16="http://schemas.microsoft.com/office/drawing/2014/chart" uri="{C3380CC4-5D6E-409C-BE32-E72D297353CC}">
              <c16:uniqueId val="{00000012-8325-4DF5-9333-4CC8A9727020}"/>
            </c:ext>
          </c:extLst>
        </c:ser>
        <c:ser>
          <c:idx val="19"/>
          <c:order val="19"/>
          <c:tx>
            <c:strRef>
              <c:f>Sheet1!$U$1</c:f>
              <c:strCache>
                <c:ptCount val="1"/>
                <c:pt idx="0">
                  <c:v>u20</c:v>
                </c:pt>
              </c:strCache>
            </c:strRef>
          </c:tx>
          <c:spPr>
            <a:solidFill>
              <a:schemeClr val="accent2">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Sheet1!$U$2</c:f>
              <c:numCache>
                <c:formatCode>General</c:formatCode>
                <c:ptCount val="1"/>
                <c:pt idx="0">
                  <c:v>14</c:v>
                </c:pt>
              </c:numCache>
            </c:numRef>
          </c:val>
          <c:extLst>
            <c:ext xmlns:c16="http://schemas.microsoft.com/office/drawing/2014/chart" uri="{C3380CC4-5D6E-409C-BE32-E72D297353CC}">
              <c16:uniqueId val="{00000013-8325-4DF5-9333-4CC8A9727020}"/>
            </c:ext>
          </c:extLst>
        </c:ser>
        <c:ser>
          <c:idx val="20"/>
          <c:order val="20"/>
          <c:tx>
            <c:strRef>
              <c:f>Sheet1!$V$1</c:f>
              <c:strCache>
                <c:ptCount val="1"/>
                <c:pt idx="0">
                  <c:v>u21</c:v>
                </c:pt>
              </c:strCache>
            </c:strRef>
          </c:tx>
          <c:spPr>
            <a:solidFill>
              <a:schemeClr val="accent3">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Sheet1!$V$2</c:f>
              <c:numCache>
                <c:formatCode>General</c:formatCode>
                <c:ptCount val="1"/>
                <c:pt idx="0">
                  <c:v>22</c:v>
                </c:pt>
              </c:numCache>
            </c:numRef>
          </c:val>
          <c:extLst>
            <c:ext xmlns:c16="http://schemas.microsoft.com/office/drawing/2014/chart" uri="{C3380CC4-5D6E-409C-BE32-E72D297353CC}">
              <c16:uniqueId val="{00000014-8325-4DF5-9333-4CC8A9727020}"/>
            </c:ext>
          </c:extLst>
        </c:ser>
        <c:ser>
          <c:idx val="21"/>
          <c:order val="21"/>
          <c:tx>
            <c:strRef>
              <c:f>Sheet1!$W$1</c:f>
              <c:strCache>
                <c:ptCount val="1"/>
                <c:pt idx="0">
                  <c:v>u22</c:v>
                </c:pt>
              </c:strCache>
            </c:strRef>
          </c:tx>
          <c:spPr>
            <a:solidFill>
              <a:schemeClr val="accent4">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Sheet1!$W$2</c:f>
              <c:numCache>
                <c:formatCode>General</c:formatCode>
                <c:ptCount val="1"/>
                <c:pt idx="0">
                  <c:v>13</c:v>
                </c:pt>
              </c:numCache>
            </c:numRef>
          </c:val>
          <c:extLst>
            <c:ext xmlns:c16="http://schemas.microsoft.com/office/drawing/2014/chart" uri="{C3380CC4-5D6E-409C-BE32-E72D297353CC}">
              <c16:uniqueId val="{00000015-8325-4DF5-9333-4CC8A9727020}"/>
            </c:ext>
          </c:extLst>
        </c:ser>
        <c:ser>
          <c:idx val="22"/>
          <c:order val="22"/>
          <c:tx>
            <c:strRef>
              <c:f>Sheet1!$X$1</c:f>
              <c:strCache>
                <c:ptCount val="1"/>
                <c:pt idx="0">
                  <c:v>u23</c:v>
                </c:pt>
              </c:strCache>
            </c:strRef>
          </c:tx>
          <c:spPr>
            <a:solidFill>
              <a:schemeClr val="accent5">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Sheet1!$X$2</c:f>
              <c:numCache>
                <c:formatCode>General</c:formatCode>
                <c:ptCount val="1"/>
                <c:pt idx="0">
                  <c:v>10</c:v>
                </c:pt>
              </c:numCache>
            </c:numRef>
          </c:val>
          <c:extLst>
            <c:ext xmlns:c16="http://schemas.microsoft.com/office/drawing/2014/chart" uri="{C3380CC4-5D6E-409C-BE32-E72D297353CC}">
              <c16:uniqueId val="{00000016-8325-4DF5-9333-4CC8A9727020}"/>
            </c:ext>
          </c:extLst>
        </c:ser>
        <c:ser>
          <c:idx val="23"/>
          <c:order val="23"/>
          <c:tx>
            <c:strRef>
              <c:f>Sheet1!$Y$1</c:f>
              <c:strCache>
                <c:ptCount val="1"/>
                <c:pt idx="0">
                  <c:v>u24</c:v>
                </c:pt>
              </c:strCache>
            </c:strRef>
          </c:tx>
          <c:spPr>
            <a:solidFill>
              <a:schemeClr val="accent6">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Sheet1!$Y$2</c:f>
              <c:numCache>
                <c:formatCode>General</c:formatCode>
                <c:ptCount val="1"/>
                <c:pt idx="0">
                  <c:v>13</c:v>
                </c:pt>
              </c:numCache>
            </c:numRef>
          </c:val>
          <c:extLst>
            <c:ext xmlns:c16="http://schemas.microsoft.com/office/drawing/2014/chart" uri="{C3380CC4-5D6E-409C-BE32-E72D297353CC}">
              <c16:uniqueId val="{00000017-8325-4DF5-9333-4CC8A9727020}"/>
            </c:ext>
          </c:extLst>
        </c:ser>
        <c:ser>
          <c:idx val="24"/>
          <c:order val="24"/>
          <c:tx>
            <c:strRef>
              <c:f>Sheet1!$Z$1</c:f>
              <c:strCache>
                <c:ptCount val="1"/>
                <c:pt idx="0">
                  <c:v>u25</c:v>
                </c:pt>
              </c:strCache>
            </c:strRef>
          </c:tx>
          <c:spPr>
            <a:solidFill>
              <a:schemeClr val="accent1">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Sheet1!$Z$2</c:f>
              <c:numCache>
                <c:formatCode>General</c:formatCode>
                <c:ptCount val="1"/>
                <c:pt idx="0">
                  <c:v>10</c:v>
                </c:pt>
              </c:numCache>
            </c:numRef>
          </c:val>
          <c:extLst>
            <c:ext xmlns:c16="http://schemas.microsoft.com/office/drawing/2014/chart" uri="{C3380CC4-5D6E-409C-BE32-E72D297353CC}">
              <c16:uniqueId val="{00000018-8325-4DF5-9333-4CC8A9727020}"/>
            </c:ext>
          </c:extLst>
        </c:ser>
        <c:ser>
          <c:idx val="25"/>
          <c:order val="25"/>
          <c:tx>
            <c:strRef>
              <c:f>Sheet1!$AA$1</c:f>
              <c:strCache>
                <c:ptCount val="1"/>
                <c:pt idx="0">
                  <c:v>u26</c:v>
                </c:pt>
              </c:strCache>
            </c:strRef>
          </c:tx>
          <c:spPr>
            <a:solidFill>
              <a:schemeClr val="accent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Sheet1!$AA$2</c:f>
              <c:numCache>
                <c:formatCode>General</c:formatCode>
                <c:ptCount val="1"/>
                <c:pt idx="0">
                  <c:v>13</c:v>
                </c:pt>
              </c:numCache>
            </c:numRef>
          </c:val>
          <c:extLst>
            <c:ext xmlns:c16="http://schemas.microsoft.com/office/drawing/2014/chart" uri="{C3380CC4-5D6E-409C-BE32-E72D297353CC}">
              <c16:uniqueId val="{00000019-8325-4DF5-9333-4CC8A9727020}"/>
            </c:ext>
          </c:extLst>
        </c:ser>
        <c:ser>
          <c:idx val="26"/>
          <c:order val="26"/>
          <c:tx>
            <c:strRef>
              <c:f>Sheet1!$AB$1</c:f>
              <c:strCache>
                <c:ptCount val="1"/>
                <c:pt idx="0">
                  <c:v>u27</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Sheet1!$AB$2</c:f>
              <c:numCache>
                <c:formatCode>General</c:formatCode>
                <c:ptCount val="1"/>
                <c:pt idx="0">
                  <c:v>12</c:v>
                </c:pt>
              </c:numCache>
            </c:numRef>
          </c:val>
          <c:extLst>
            <c:ext xmlns:c16="http://schemas.microsoft.com/office/drawing/2014/chart" uri="{C3380CC4-5D6E-409C-BE32-E72D297353CC}">
              <c16:uniqueId val="{0000001A-8325-4DF5-9333-4CC8A9727020}"/>
            </c:ext>
          </c:extLst>
        </c:ser>
        <c:ser>
          <c:idx val="27"/>
          <c:order val="27"/>
          <c:tx>
            <c:strRef>
              <c:f>Sheet1!$AC$1</c:f>
              <c:strCache>
                <c:ptCount val="1"/>
                <c:pt idx="0">
                  <c:v>u28</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Sheet1!$AC$2</c:f>
              <c:numCache>
                <c:formatCode>General</c:formatCode>
                <c:ptCount val="1"/>
                <c:pt idx="0">
                  <c:v>7</c:v>
                </c:pt>
              </c:numCache>
            </c:numRef>
          </c:val>
          <c:extLst>
            <c:ext xmlns:c16="http://schemas.microsoft.com/office/drawing/2014/chart" uri="{C3380CC4-5D6E-409C-BE32-E72D297353CC}">
              <c16:uniqueId val="{0000001B-8325-4DF5-9333-4CC8A9727020}"/>
            </c:ext>
          </c:extLst>
        </c:ser>
        <c:dLbls>
          <c:dLblPos val="outEnd"/>
          <c:showLegendKey val="0"/>
          <c:showVal val="1"/>
          <c:showCatName val="0"/>
          <c:showSerName val="0"/>
          <c:showPercent val="0"/>
          <c:showBubbleSize val="0"/>
        </c:dLbls>
        <c:gapWidth val="219"/>
        <c:overlap val="-27"/>
        <c:axId val="360332368"/>
        <c:axId val="367615616"/>
      </c:barChart>
      <c:catAx>
        <c:axId val="360332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67615616"/>
        <c:crosses val="autoZero"/>
        <c:auto val="1"/>
        <c:lblAlgn val="ctr"/>
        <c:lblOffset val="100"/>
        <c:noMultiLvlLbl val="0"/>
      </c:catAx>
      <c:valAx>
        <c:axId val="3676156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smtClean="0"/>
                  <a:t>天数</a:t>
                </a:r>
                <a:endParaRPr lang="zh-CN" altLang="en-US" dirty="0"/>
              </a:p>
            </c:rich>
          </c:tx>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603323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40mins</c:v>
                </c:pt>
              </c:strCache>
            </c:strRef>
          </c:tx>
          <c:spPr>
            <a:solidFill>
              <a:schemeClr val="accent1"/>
            </a:solidFill>
            <a:ln>
              <a:noFill/>
            </a:ln>
            <a:effectLst/>
          </c:spPr>
          <c:invertIfNegative val="0"/>
          <c:cat>
            <c:strRef>
              <c:f>Sheet1!$A$2</c:f>
              <c:strCache>
                <c:ptCount val="1"/>
                <c:pt idx="0">
                  <c:v>时间粒度</c:v>
                </c:pt>
              </c:strCache>
            </c:strRef>
          </c:cat>
          <c:val>
            <c:numRef>
              <c:f>Sheet1!$C$2</c:f>
              <c:numCache>
                <c:formatCode>General</c:formatCode>
                <c:ptCount val="1"/>
                <c:pt idx="0">
                  <c:v>0.55393999999999999</c:v>
                </c:pt>
              </c:numCache>
            </c:numRef>
          </c:val>
          <c:extLst>
            <c:ext xmlns:c16="http://schemas.microsoft.com/office/drawing/2014/chart" uri="{C3380CC4-5D6E-409C-BE32-E72D297353CC}">
              <c16:uniqueId val="{00000000-7E98-4803-9EFB-924F0C0F156D}"/>
            </c:ext>
          </c:extLst>
        </c:ser>
        <c:ser>
          <c:idx val="1"/>
          <c:order val="1"/>
          <c:tx>
            <c:strRef>
              <c:f>Sheet1!$D$1</c:f>
              <c:strCache>
                <c:ptCount val="1"/>
                <c:pt idx="0">
                  <c:v>50mins</c:v>
                </c:pt>
              </c:strCache>
            </c:strRef>
          </c:tx>
          <c:spPr>
            <a:solidFill>
              <a:schemeClr val="accent2"/>
            </a:solidFill>
            <a:ln>
              <a:noFill/>
            </a:ln>
            <a:effectLst/>
          </c:spPr>
          <c:invertIfNegative val="0"/>
          <c:cat>
            <c:strRef>
              <c:f>Sheet1!$A$2</c:f>
              <c:strCache>
                <c:ptCount val="1"/>
                <c:pt idx="0">
                  <c:v>时间粒度</c:v>
                </c:pt>
              </c:strCache>
            </c:strRef>
          </c:cat>
          <c:val>
            <c:numRef>
              <c:f>Sheet1!$D$2</c:f>
              <c:numCache>
                <c:formatCode>General</c:formatCode>
                <c:ptCount val="1"/>
                <c:pt idx="0">
                  <c:v>0.65127999999999997</c:v>
                </c:pt>
              </c:numCache>
            </c:numRef>
          </c:val>
          <c:extLst>
            <c:ext xmlns:c16="http://schemas.microsoft.com/office/drawing/2014/chart" uri="{C3380CC4-5D6E-409C-BE32-E72D297353CC}">
              <c16:uniqueId val="{00000001-7E98-4803-9EFB-924F0C0F156D}"/>
            </c:ext>
          </c:extLst>
        </c:ser>
        <c:ser>
          <c:idx val="2"/>
          <c:order val="2"/>
          <c:tx>
            <c:strRef>
              <c:f>Sheet1!$E$1</c:f>
              <c:strCache>
                <c:ptCount val="1"/>
                <c:pt idx="0">
                  <c:v>60mins</c:v>
                </c:pt>
              </c:strCache>
            </c:strRef>
          </c:tx>
          <c:spPr>
            <a:solidFill>
              <a:schemeClr val="accent3"/>
            </a:solidFill>
            <a:ln>
              <a:noFill/>
            </a:ln>
            <a:effectLst/>
          </c:spPr>
          <c:invertIfNegative val="0"/>
          <c:cat>
            <c:strRef>
              <c:f>Sheet1!$A$2</c:f>
              <c:strCache>
                <c:ptCount val="1"/>
                <c:pt idx="0">
                  <c:v>时间粒度</c:v>
                </c:pt>
              </c:strCache>
            </c:strRef>
          </c:cat>
          <c:val>
            <c:numRef>
              <c:f>Sheet1!$E$2</c:f>
              <c:numCache>
                <c:formatCode>General</c:formatCode>
                <c:ptCount val="1"/>
                <c:pt idx="0">
                  <c:v>0.62148000000000003</c:v>
                </c:pt>
              </c:numCache>
            </c:numRef>
          </c:val>
          <c:extLst>
            <c:ext xmlns:c16="http://schemas.microsoft.com/office/drawing/2014/chart" uri="{C3380CC4-5D6E-409C-BE32-E72D297353CC}">
              <c16:uniqueId val="{00000002-7E98-4803-9EFB-924F0C0F156D}"/>
            </c:ext>
          </c:extLst>
        </c:ser>
        <c:ser>
          <c:idx val="3"/>
          <c:order val="3"/>
          <c:tx>
            <c:strRef>
              <c:f>Sheet1!$F$1</c:f>
              <c:strCache>
                <c:ptCount val="1"/>
                <c:pt idx="0">
                  <c:v>70mins</c:v>
                </c:pt>
              </c:strCache>
            </c:strRef>
          </c:tx>
          <c:spPr>
            <a:solidFill>
              <a:schemeClr val="accent4"/>
            </a:solidFill>
            <a:ln>
              <a:noFill/>
            </a:ln>
            <a:effectLst/>
          </c:spPr>
          <c:invertIfNegative val="0"/>
          <c:cat>
            <c:strRef>
              <c:f>Sheet1!$A$2</c:f>
              <c:strCache>
                <c:ptCount val="1"/>
                <c:pt idx="0">
                  <c:v>时间粒度</c:v>
                </c:pt>
              </c:strCache>
            </c:strRef>
          </c:cat>
          <c:val>
            <c:numRef>
              <c:f>Sheet1!$F$2</c:f>
              <c:numCache>
                <c:formatCode>General</c:formatCode>
                <c:ptCount val="1"/>
                <c:pt idx="0">
                  <c:v>0.56357999999999997</c:v>
                </c:pt>
              </c:numCache>
            </c:numRef>
          </c:val>
          <c:extLst>
            <c:ext xmlns:c16="http://schemas.microsoft.com/office/drawing/2014/chart" uri="{C3380CC4-5D6E-409C-BE32-E72D297353CC}">
              <c16:uniqueId val="{00000003-7E98-4803-9EFB-924F0C0F156D}"/>
            </c:ext>
          </c:extLst>
        </c:ser>
        <c:ser>
          <c:idx val="4"/>
          <c:order val="4"/>
          <c:tx>
            <c:strRef>
              <c:f>Sheet1!$G$1</c:f>
              <c:strCache>
                <c:ptCount val="1"/>
                <c:pt idx="0">
                  <c:v>80mins</c:v>
                </c:pt>
              </c:strCache>
            </c:strRef>
          </c:tx>
          <c:spPr>
            <a:solidFill>
              <a:schemeClr val="accent5"/>
            </a:solidFill>
            <a:ln>
              <a:noFill/>
            </a:ln>
            <a:effectLst/>
          </c:spPr>
          <c:invertIfNegative val="0"/>
          <c:cat>
            <c:strRef>
              <c:f>Sheet1!$A$2</c:f>
              <c:strCache>
                <c:ptCount val="1"/>
                <c:pt idx="0">
                  <c:v>时间粒度</c:v>
                </c:pt>
              </c:strCache>
            </c:strRef>
          </c:cat>
          <c:val>
            <c:numRef>
              <c:f>Sheet1!$G$2</c:f>
              <c:numCache>
                <c:formatCode>General</c:formatCode>
                <c:ptCount val="1"/>
                <c:pt idx="0">
                  <c:v>0.57254000000000005</c:v>
                </c:pt>
              </c:numCache>
            </c:numRef>
          </c:val>
          <c:extLst>
            <c:ext xmlns:c16="http://schemas.microsoft.com/office/drawing/2014/chart" uri="{C3380CC4-5D6E-409C-BE32-E72D297353CC}">
              <c16:uniqueId val="{00000004-7E98-4803-9EFB-924F0C0F156D}"/>
            </c:ext>
          </c:extLst>
        </c:ser>
        <c:ser>
          <c:idx val="5"/>
          <c:order val="5"/>
          <c:tx>
            <c:strRef>
              <c:f>Sheet1!$H$1</c:f>
              <c:strCache>
                <c:ptCount val="1"/>
                <c:pt idx="0">
                  <c:v>90mins</c:v>
                </c:pt>
              </c:strCache>
            </c:strRef>
          </c:tx>
          <c:spPr>
            <a:solidFill>
              <a:schemeClr val="accent6"/>
            </a:solidFill>
            <a:ln>
              <a:noFill/>
            </a:ln>
            <a:effectLst/>
          </c:spPr>
          <c:invertIfNegative val="0"/>
          <c:cat>
            <c:strRef>
              <c:f>Sheet1!$A$2</c:f>
              <c:strCache>
                <c:ptCount val="1"/>
                <c:pt idx="0">
                  <c:v>时间粒度</c:v>
                </c:pt>
              </c:strCache>
            </c:strRef>
          </c:cat>
          <c:val>
            <c:numRef>
              <c:f>Sheet1!$H$2</c:f>
              <c:numCache>
                <c:formatCode>General</c:formatCode>
                <c:ptCount val="1"/>
                <c:pt idx="0">
                  <c:v>0.65844999999999998</c:v>
                </c:pt>
              </c:numCache>
            </c:numRef>
          </c:val>
          <c:extLst>
            <c:ext xmlns:c16="http://schemas.microsoft.com/office/drawing/2014/chart" uri="{C3380CC4-5D6E-409C-BE32-E72D297353CC}">
              <c16:uniqueId val="{00000005-7E98-4803-9EFB-924F0C0F156D}"/>
            </c:ext>
          </c:extLst>
        </c:ser>
        <c:ser>
          <c:idx val="6"/>
          <c:order val="6"/>
          <c:tx>
            <c:strRef>
              <c:f>Sheet1!$I$1</c:f>
              <c:strCache>
                <c:ptCount val="1"/>
                <c:pt idx="0">
                  <c:v>100mins</c:v>
                </c:pt>
              </c:strCache>
            </c:strRef>
          </c:tx>
          <c:spPr>
            <a:solidFill>
              <a:schemeClr val="accent1">
                <a:lumMod val="60000"/>
              </a:schemeClr>
            </a:solidFill>
            <a:ln>
              <a:noFill/>
            </a:ln>
            <a:effectLst/>
          </c:spPr>
          <c:invertIfNegative val="0"/>
          <c:cat>
            <c:strRef>
              <c:f>Sheet1!$A$2</c:f>
              <c:strCache>
                <c:ptCount val="1"/>
                <c:pt idx="0">
                  <c:v>时间粒度</c:v>
                </c:pt>
              </c:strCache>
            </c:strRef>
          </c:cat>
          <c:val>
            <c:numRef>
              <c:f>Sheet1!$I$2</c:f>
              <c:numCache>
                <c:formatCode>General</c:formatCode>
                <c:ptCount val="1"/>
                <c:pt idx="0">
                  <c:v>0.66258499999999998</c:v>
                </c:pt>
              </c:numCache>
            </c:numRef>
          </c:val>
          <c:extLst>
            <c:ext xmlns:c16="http://schemas.microsoft.com/office/drawing/2014/chart" uri="{C3380CC4-5D6E-409C-BE32-E72D297353CC}">
              <c16:uniqueId val="{00000006-7E98-4803-9EFB-924F0C0F156D}"/>
            </c:ext>
          </c:extLst>
        </c:ser>
        <c:ser>
          <c:idx val="7"/>
          <c:order val="7"/>
          <c:tx>
            <c:strRef>
              <c:f>Sheet1!$J$1</c:f>
              <c:strCache>
                <c:ptCount val="1"/>
                <c:pt idx="0">
                  <c:v>110mins</c:v>
                </c:pt>
              </c:strCache>
            </c:strRef>
          </c:tx>
          <c:spPr>
            <a:solidFill>
              <a:schemeClr val="accent2">
                <a:lumMod val="60000"/>
              </a:schemeClr>
            </a:solidFill>
            <a:ln>
              <a:noFill/>
            </a:ln>
            <a:effectLst/>
          </c:spPr>
          <c:invertIfNegative val="0"/>
          <c:cat>
            <c:strRef>
              <c:f>Sheet1!$A$2</c:f>
              <c:strCache>
                <c:ptCount val="1"/>
                <c:pt idx="0">
                  <c:v>时间粒度</c:v>
                </c:pt>
              </c:strCache>
            </c:strRef>
          </c:cat>
          <c:val>
            <c:numRef>
              <c:f>Sheet1!$J$2</c:f>
              <c:numCache>
                <c:formatCode>General</c:formatCode>
                <c:ptCount val="1"/>
                <c:pt idx="0">
                  <c:v>0.57230000000000003</c:v>
                </c:pt>
              </c:numCache>
            </c:numRef>
          </c:val>
          <c:extLst>
            <c:ext xmlns:c16="http://schemas.microsoft.com/office/drawing/2014/chart" uri="{C3380CC4-5D6E-409C-BE32-E72D297353CC}">
              <c16:uniqueId val="{00000007-7E98-4803-9EFB-924F0C0F156D}"/>
            </c:ext>
          </c:extLst>
        </c:ser>
        <c:ser>
          <c:idx val="8"/>
          <c:order val="8"/>
          <c:tx>
            <c:strRef>
              <c:f>Sheet1!$K$1</c:f>
              <c:strCache>
                <c:ptCount val="1"/>
                <c:pt idx="0">
                  <c:v>120mins</c:v>
                </c:pt>
              </c:strCache>
            </c:strRef>
          </c:tx>
          <c:spPr>
            <a:solidFill>
              <a:schemeClr val="accent3">
                <a:lumMod val="60000"/>
              </a:schemeClr>
            </a:solidFill>
            <a:ln>
              <a:noFill/>
            </a:ln>
            <a:effectLst/>
          </c:spPr>
          <c:invertIfNegative val="0"/>
          <c:cat>
            <c:strRef>
              <c:f>Sheet1!$A$2</c:f>
              <c:strCache>
                <c:ptCount val="1"/>
                <c:pt idx="0">
                  <c:v>时间粒度</c:v>
                </c:pt>
              </c:strCache>
            </c:strRef>
          </c:cat>
          <c:val>
            <c:numRef>
              <c:f>Sheet1!$K$2</c:f>
              <c:numCache>
                <c:formatCode>General</c:formatCode>
                <c:ptCount val="1"/>
                <c:pt idx="0">
                  <c:v>0.54256400000000005</c:v>
                </c:pt>
              </c:numCache>
            </c:numRef>
          </c:val>
          <c:extLst>
            <c:ext xmlns:c16="http://schemas.microsoft.com/office/drawing/2014/chart" uri="{C3380CC4-5D6E-409C-BE32-E72D297353CC}">
              <c16:uniqueId val="{00000008-7E98-4803-9EFB-924F0C0F156D}"/>
            </c:ext>
          </c:extLst>
        </c:ser>
        <c:ser>
          <c:idx val="9"/>
          <c:order val="9"/>
          <c:tx>
            <c:strRef>
              <c:f>Sheet1!$L$1</c:f>
              <c:strCache>
                <c:ptCount val="1"/>
              </c:strCache>
            </c:strRef>
          </c:tx>
          <c:spPr>
            <a:solidFill>
              <a:schemeClr val="accent4">
                <a:lumMod val="60000"/>
              </a:schemeClr>
            </a:solidFill>
            <a:ln>
              <a:noFill/>
            </a:ln>
            <a:effectLst/>
          </c:spPr>
          <c:invertIfNegative val="0"/>
          <c:cat>
            <c:strRef>
              <c:f>Sheet1!$A$2</c:f>
              <c:strCache>
                <c:ptCount val="1"/>
                <c:pt idx="0">
                  <c:v>时间粒度</c:v>
                </c:pt>
              </c:strCache>
            </c:strRef>
          </c:cat>
          <c:val>
            <c:numRef>
              <c:f>Sheet1!$L$2</c:f>
              <c:numCache>
                <c:formatCode>General</c:formatCode>
                <c:ptCount val="1"/>
              </c:numCache>
            </c:numRef>
          </c:val>
          <c:extLst>
            <c:ext xmlns:c16="http://schemas.microsoft.com/office/drawing/2014/chart" uri="{C3380CC4-5D6E-409C-BE32-E72D297353CC}">
              <c16:uniqueId val="{00000009-7E98-4803-9EFB-924F0C0F156D}"/>
            </c:ext>
          </c:extLst>
        </c:ser>
        <c:dLbls>
          <c:showLegendKey val="0"/>
          <c:showVal val="0"/>
          <c:showCatName val="0"/>
          <c:showSerName val="0"/>
          <c:showPercent val="0"/>
          <c:showBubbleSize val="0"/>
        </c:dLbls>
        <c:gapWidth val="219"/>
        <c:overlap val="-27"/>
        <c:axId val="324498176"/>
        <c:axId val="326171408"/>
      </c:barChart>
      <c:catAx>
        <c:axId val="324498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6171408"/>
        <c:crosses val="autoZero"/>
        <c:auto val="1"/>
        <c:lblAlgn val="ctr"/>
        <c:lblOffset val="100"/>
        <c:noMultiLvlLbl val="0"/>
      </c:catAx>
      <c:valAx>
        <c:axId val="326171408"/>
        <c:scaling>
          <c:orientation val="minMax"/>
          <c:min val="0.49000000000000005"/>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449817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余弦相似度计算方法</c:v>
                </c:pt>
              </c:strCache>
            </c:strRef>
          </c:tx>
          <c:spPr>
            <a:solidFill>
              <a:schemeClr val="accent1"/>
            </a:solidFill>
            <a:ln>
              <a:noFill/>
            </a:ln>
            <a:effectLst/>
          </c:spPr>
          <c:invertIfNegative val="0"/>
          <c:cat>
            <c:strRef>
              <c:f>Sheet1!$A$2:$A$6</c:f>
              <c:strCache>
                <c:ptCount val="5"/>
                <c:pt idx="0">
                  <c:v>u3</c:v>
                </c:pt>
                <c:pt idx="1">
                  <c:v>u10</c:v>
                </c:pt>
                <c:pt idx="2">
                  <c:v>u12</c:v>
                </c:pt>
                <c:pt idx="3">
                  <c:v>u13</c:v>
                </c:pt>
                <c:pt idx="4">
                  <c:v>u17</c:v>
                </c:pt>
              </c:strCache>
            </c:strRef>
          </c:cat>
          <c:val>
            <c:numRef>
              <c:f>Sheet1!$B$2:$B$6</c:f>
              <c:numCache>
                <c:formatCode>General</c:formatCode>
                <c:ptCount val="5"/>
                <c:pt idx="0">
                  <c:v>0.54900000000000004</c:v>
                </c:pt>
                <c:pt idx="1">
                  <c:v>0.55900000000000005</c:v>
                </c:pt>
                <c:pt idx="2">
                  <c:v>0.621</c:v>
                </c:pt>
                <c:pt idx="3">
                  <c:v>0.64800000000000002</c:v>
                </c:pt>
                <c:pt idx="4">
                  <c:v>0.48499999999999999</c:v>
                </c:pt>
              </c:numCache>
            </c:numRef>
          </c:val>
          <c:extLst>
            <c:ext xmlns:c16="http://schemas.microsoft.com/office/drawing/2014/chart" uri="{C3380CC4-5D6E-409C-BE32-E72D297353CC}">
              <c16:uniqueId val="{00000000-52D5-4A54-BB91-71E52AF96DB6}"/>
            </c:ext>
          </c:extLst>
        </c:ser>
        <c:ser>
          <c:idx val="1"/>
          <c:order val="1"/>
          <c:tx>
            <c:strRef>
              <c:f>Sheet1!$C$1</c:f>
              <c:strCache>
                <c:ptCount val="1"/>
                <c:pt idx="0">
                  <c:v>WiFi数据拓扑图计算方法</c:v>
                </c:pt>
              </c:strCache>
            </c:strRef>
          </c:tx>
          <c:spPr>
            <a:solidFill>
              <a:schemeClr val="accent2"/>
            </a:solidFill>
            <a:ln>
              <a:noFill/>
            </a:ln>
            <a:effectLst/>
          </c:spPr>
          <c:invertIfNegative val="0"/>
          <c:cat>
            <c:strRef>
              <c:f>Sheet1!$A$2:$A$6</c:f>
              <c:strCache>
                <c:ptCount val="5"/>
                <c:pt idx="0">
                  <c:v>u3</c:v>
                </c:pt>
                <c:pt idx="1">
                  <c:v>u10</c:v>
                </c:pt>
                <c:pt idx="2">
                  <c:v>u12</c:v>
                </c:pt>
                <c:pt idx="3">
                  <c:v>u13</c:v>
                </c:pt>
                <c:pt idx="4">
                  <c:v>u17</c:v>
                </c:pt>
              </c:strCache>
            </c:strRef>
          </c:cat>
          <c:val>
            <c:numRef>
              <c:f>Sheet1!$C$2:$C$6</c:f>
              <c:numCache>
                <c:formatCode>General</c:formatCode>
                <c:ptCount val="5"/>
                <c:pt idx="0">
                  <c:v>0.56999999999999995</c:v>
                </c:pt>
                <c:pt idx="1">
                  <c:v>0.51900000000000002</c:v>
                </c:pt>
                <c:pt idx="2">
                  <c:v>0.67500000000000004</c:v>
                </c:pt>
                <c:pt idx="3">
                  <c:v>0.60499999999999998</c:v>
                </c:pt>
                <c:pt idx="4">
                  <c:v>0.53258000000000005</c:v>
                </c:pt>
              </c:numCache>
            </c:numRef>
          </c:val>
          <c:extLst>
            <c:ext xmlns:c16="http://schemas.microsoft.com/office/drawing/2014/chart" uri="{C3380CC4-5D6E-409C-BE32-E72D297353CC}">
              <c16:uniqueId val="{00000001-52D5-4A54-BB91-71E52AF96DB6}"/>
            </c:ext>
          </c:extLst>
        </c:ser>
        <c:dLbls>
          <c:showLegendKey val="0"/>
          <c:showVal val="0"/>
          <c:showCatName val="0"/>
          <c:showSerName val="0"/>
          <c:showPercent val="0"/>
          <c:showBubbleSize val="0"/>
        </c:dLbls>
        <c:gapWidth val="219"/>
        <c:overlap val="-27"/>
        <c:axId val="214387056"/>
        <c:axId val="281861136"/>
      </c:barChart>
      <c:catAx>
        <c:axId val="21438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81861136"/>
        <c:crosses val="autoZero"/>
        <c:auto val="1"/>
        <c:lblAlgn val="ctr"/>
        <c:lblOffset val="100"/>
        <c:noMultiLvlLbl val="0"/>
      </c:catAx>
      <c:valAx>
        <c:axId val="281861136"/>
        <c:scaling>
          <c:orientation val="minMax"/>
          <c:max val="0.70000000000000007"/>
          <c:min val="0.44000000000000006"/>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3870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基于空间轨迹</c:v>
                </c:pt>
              </c:strCache>
            </c:strRef>
          </c:tx>
          <c:spPr>
            <a:solidFill>
              <a:schemeClr val="accent1"/>
            </a:solidFill>
            <a:ln>
              <a:noFill/>
            </a:ln>
            <a:effectLst/>
          </c:spPr>
          <c:invertIfNegative val="0"/>
          <c:cat>
            <c:strRef>
              <c:f>Sheet1!$A$2:$A$6</c:f>
              <c:strCache>
                <c:ptCount val="5"/>
                <c:pt idx="0">
                  <c:v>u3</c:v>
                </c:pt>
                <c:pt idx="1">
                  <c:v>u10</c:v>
                </c:pt>
                <c:pt idx="2">
                  <c:v>u12</c:v>
                </c:pt>
                <c:pt idx="3">
                  <c:v>u13</c:v>
                </c:pt>
                <c:pt idx="4">
                  <c:v>u17</c:v>
                </c:pt>
              </c:strCache>
            </c:strRef>
          </c:cat>
          <c:val>
            <c:numRef>
              <c:f>Sheet1!$B$2:$B$6</c:f>
              <c:numCache>
                <c:formatCode>General</c:formatCode>
                <c:ptCount val="5"/>
                <c:pt idx="0">
                  <c:v>0.55349999999999999</c:v>
                </c:pt>
                <c:pt idx="1">
                  <c:v>0.55393999999999999</c:v>
                </c:pt>
                <c:pt idx="2">
                  <c:v>0.65127999999999997</c:v>
                </c:pt>
                <c:pt idx="3">
                  <c:v>0.62148000000000003</c:v>
                </c:pt>
                <c:pt idx="4">
                  <c:v>0.56357999999999997</c:v>
                </c:pt>
              </c:numCache>
            </c:numRef>
          </c:val>
          <c:extLst>
            <c:ext xmlns:c16="http://schemas.microsoft.com/office/drawing/2014/chart" uri="{C3380CC4-5D6E-409C-BE32-E72D297353CC}">
              <c16:uniqueId val="{00000000-9C19-4D55-B753-754E77F4DC5D}"/>
            </c:ext>
          </c:extLst>
        </c:ser>
        <c:ser>
          <c:idx val="1"/>
          <c:order val="1"/>
          <c:tx>
            <c:strRef>
              <c:f>Sheet1!$C$1</c:f>
              <c:strCache>
                <c:ptCount val="1"/>
                <c:pt idx="0">
                  <c:v>基于WiFi上下文数据</c:v>
                </c:pt>
              </c:strCache>
            </c:strRef>
          </c:tx>
          <c:spPr>
            <a:solidFill>
              <a:schemeClr val="accent2"/>
            </a:solidFill>
            <a:ln>
              <a:noFill/>
            </a:ln>
            <a:effectLst/>
          </c:spPr>
          <c:invertIfNegative val="0"/>
          <c:cat>
            <c:strRef>
              <c:f>Sheet1!$A$2:$A$6</c:f>
              <c:strCache>
                <c:ptCount val="5"/>
                <c:pt idx="0">
                  <c:v>u3</c:v>
                </c:pt>
                <c:pt idx="1">
                  <c:v>u10</c:v>
                </c:pt>
                <c:pt idx="2">
                  <c:v>u12</c:v>
                </c:pt>
                <c:pt idx="3">
                  <c:v>u13</c:v>
                </c:pt>
                <c:pt idx="4">
                  <c:v>u17</c:v>
                </c:pt>
              </c:strCache>
            </c:strRef>
          </c:cat>
          <c:val>
            <c:numRef>
              <c:f>Sheet1!$C$2:$C$6</c:f>
              <c:numCache>
                <c:formatCode>General</c:formatCode>
                <c:ptCount val="5"/>
                <c:pt idx="0">
                  <c:v>0.51349999999999996</c:v>
                </c:pt>
                <c:pt idx="1">
                  <c:v>0.49393999999999999</c:v>
                </c:pt>
                <c:pt idx="2">
                  <c:v>0.67127999999999999</c:v>
                </c:pt>
                <c:pt idx="3">
                  <c:v>0.63148000000000004</c:v>
                </c:pt>
                <c:pt idx="4">
                  <c:v>0.55357999999999996</c:v>
                </c:pt>
              </c:numCache>
            </c:numRef>
          </c:val>
          <c:extLst>
            <c:ext xmlns:c16="http://schemas.microsoft.com/office/drawing/2014/chart" uri="{C3380CC4-5D6E-409C-BE32-E72D297353CC}">
              <c16:uniqueId val="{00000001-9C19-4D55-B753-754E77F4DC5D}"/>
            </c:ext>
          </c:extLst>
        </c:ser>
        <c:ser>
          <c:idx val="2"/>
          <c:order val="2"/>
          <c:tx>
            <c:strRef>
              <c:f>Sheet1!$D$1</c:f>
              <c:strCache>
                <c:ptCount val="1"/>
                <c:pt idx="0">
                  <c:v>基于蓝牙上下文数据</c:v>
                </c:pt>
              </c:strCache>
            </c:strRef>
          </c:tx>
          <c:spPr>
            <a:solidFill>
              <a:schemeClr val="accent3"/>
            </a:solidFill>
            <a:ln>
              <a:noFill/>
            </a:ln>
            <a:effectLst/>
          </c:spPr>
          <c:invertIfNegative val="0"/>
          <c:cat>
            <c:strRef>
              <c:f>Sheet1!$A$2:$A$6</c:f>
              <c:strCache>
                <c:ptCount val="5"/>
                <c:pt idx="0">
                  <c:v>u3</c:v>
                </c:pt>
                <c:pt idx="1">
                  <c:v>u10</c:v>
                </c:pt>
                <c:pt idx="2">
                  <c:v>u12</c:v>
                </c:pt>
                <c:pt idx="3">
                  <c:v>u13</c:v>
                </c:pt>
                <c:pt idx="4">
                  <c:v>u17</c:v>
                </c:pt>
              </c:strCache>
            </c:strRef>
          </c:cat>
          <c:val>
            <c:numRef>
              <c:f>Sheet1!$D$2:$D$6</c:f>
              <c:numCache>
                <c:formatCode>General</c:formatCode>
                <c:ptCount val="5"/>
                <c:pt idx="0">
                  <c:v>0.56999999999999995</c:v>
                </c:pt>
                <c:pt idx="1">
                  <c:v>0.51900000000000002</c:v>
                </c:pt>
                <c:pt idx="2">
                  <c:v>0.67500000000000004</c:v>
                </c:pt>
                <c:pt idx="3">
                  <c:v>0.60499999999999998</c:v>
                </c:pt>
                <c:pt idx="4">
                  <c:v>0.53258000000000005</c:v>
                </c:pt>
              </c:numCache>
            </c:numRef>
          </c:val>
          <c:extLst>
            <c:ext xmlns:c16="http://schemas.microsoft.com/office/drawing/2014/chart" uri="{C3380CC4-5D6E-409C-BE32-E72D297353CC}">
              <c16:uniqueId val="{00000002-9C19-4D55-B753-754E77F4DC5D}"/>
            </c:ext>
          </c:extLst>
        </c:ser>
        <c:ser>
          <c:idx val="3"/>
          <c:order val="3"/>
          <c:tx>
            <c:strRef>
              <c:f>Sheet1!$E$1</c:f>
              <c:strCache>
                <c:ptCount val="1"/>
                <c:pt idx="0">
                  <c:v>RSMHD集成学习</c:v>
                </c:pt>
              </c:strCache>
            </c:strRef>
          </c:tx>
          <c:spPr>
            <a:solidFill>
              <a:schemeClr val="accent4"/>
            </a:solidFill>
            <a:ln>
              <a:noFill/>
            </a:ln>
            <a:effectLst/>
          </c:spPr>
          <c:invertIfNegative val="0"/>
          <c:cat>
            <c:strRef>
              <c:f>Sheet1!$A$2:$A$6</c:f>
              <c:strCache>
                <c:ptCount val="5"/>
                <c:pt idx="0">
                  <c:v>u3</c:v>
                </c:pt>
                <c:pt idx="1">
                  <c:v>u10</c:v>
                </c:pt>
                <c:pt idx="2">
                  <c:v>u12</c:v>
                </c:pt>
                <c:pt idx="3">
                  <c:v>u13</c:v>
                </c:pt>
                <c:pt idx="4">
                  <c:v>u17</c:v>
                </c:pt>
              </c:strCache>
            </c:strRef>
          </c:cat>
          <c:val>
            <c:numRef>
              <c:f>Sheet1!$E$2:$E$6</c:f>
              <c:numCache>
                <c:formatCode>General</c:formatCode>
                <c:ptCount val="5"/>
                <c:pt idx="0">
                  <c:v>0.65800000000000003</c:v>
                </c:pt>
                <c:pt idx="1">
                  <c:v>0.64700000000000002</c:v>
                </c:pt>
                <c:pt idx="2">
                  <c:v>0.69499999999999995</c:v>
                </c:pt>
                <c:pt idx="3">
                  <c:v>0.66800000000000004</c:v>
                </c:pt>
                <c:pt idx="4">
                  <c:v>0.63800000000000001</c:v>
                </c:pt>
              </c:numCache>
            </c:numRef>
          </c:val>
          <c:extLst>
            <c:ext xmlns:c16="http://schemas.microsoft.com/office/drawing/2014/chart" uri="{C3380CC4-5D6E-409C-BE32-E72D297353CC}">
              <c16:uniqueId val="{00000003-9C19-4D55-B753-754E77F4DC5D}"/>
            </c:ext>
          </c:extLst>
        </c:ser>
        <c:dLbls>
          <c:showLegendKey val="0"/>
          <c:showVal val="0"/>
          <c:showCatName val="0"/>
          <c:showSerName val="0"/>
          <c:showPercent val="0"/>
          <c:showBubbleSize val="0"/>
        </c:dLbls>
        <c:gapWidth val="219"/>
        <c:overlap val="-27"/>
        <c:axId val="307852272"/>
        <c:axId val="44261808"/>
      </c:barChart>
      <c:catAx>
        <c:axId val="307852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4261808"/>
        <c:crosses val="autoZero"/>
        <c:auto val="1"/>
        <c:lblAlgn val="ctr"/>
        <c:lblOffset val="100"/>
        <c:noMultiLvlLbl val="0"/>
      </c:catAx>
      <c:valAx>
        <c:axId val="44261808"/>
        <c:scaling>
          <c:orientation val="minMax"/>
          <c:min val="0.30000000000000004"/>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078522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8A7FB7-B5F0-4FEF-A58C-D65AFEE2491C}" type="datetimeFigureOut">
              <a:rPr lang="zh-CN" altLang="en-US" smtClean="0"/>
              <a:t>2016/12/3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145DA-22A1-4C79-B7DA-B1A43A3BAC29}" type="slidenum">
              <a:rPr lang="zh-CN" altLang="en-US" smtClean="0"/>
              <a:t>‹#›</a:t>
            </a:fld>
            <a:endParaRPr lang="zh-CN" altLang="en-US"/>
          </a:p>
        </p:txBody>
      </p:sp>
    </p:spTree>
    <p:extLst>
      <p:ext uri="{BB962C8B-B14F-4D97-AF65-F5344CB8AC3E}">
        <p14:creationId xmlns:p14="http://schemas.microsoft.com/office/powerpoint/2010/main" val="16109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a:t>
            </a:fld>
            <a:endParaRPr lang="zh-CN" altLang="en-US"/>
          </a:p>
        </p:txBody>
      </p:sp>
    </p:spTree>
    <p:extLst>
      <p:ext uri="{BB962C8B-B14F-4D97-AF65-F5344CB8AC3E}">
        <p14:creationId xmlns:p14="http://schemas.microsoft.com/office/powerpoint/2010/main" val="1745276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讲为何用这三种轨迹：</a:t>
            </a:r>
            <a:endParaRPr lang="en-US" altLang="zh-CN" dirty="0" smtClean="0"/>
          </a:p>
          <a:p>
            <a:r>
              <a:rPr lang="en-US" altLang="zh-CN" dirty="0" smtClean="0"/>
              <a:t>1.Gps</a:t>
            </a:r>
            <a:r>
              <a:rPr lang="zh-CN" altLang="en-US" dirty="0" smtClean="0"/>
              <a:t>可以度量用户在一定大范围上的活动的相似性关系强度</a:t>
            </a:r>
            <a:endParaRPr lang="en-US" altLang="zh-CN" dirty="0" smtClean="0"/>
          </a:p>
          <a:p>
            <a:r>
              <a:rPr lang="en-US" altLang="zh-CN" dirty="0" smtClean="0"/>
              <a:t>2.Wifi</a:t>
            </a:r>
            <a:r>
              <a:rPr lang="en-US" altLang="zh-CN" baseline="0" dirty="0" smtClean="0"/>
              <a:t> </a:t>
            </a:r>
            <a:r>
              <a:rPr lang="zh-CN" altLang="en-US" baseline="0" dirty="0" smtClean="0"/>
              <a:t>蓝牙 近距离传输，可以度量用户在小范围的用户相似性</a:t>
            </a:r>
            <a:endParaRPr lang="en-US" altLang="zh-CN" baseline="0" dirty="0" smtClean="0"/>
          </a:p>
          <a:p>
            <a:r>
              <a:rPr lang="en-US" altLang="zh-CN" baseline="0" dirty="0" smtClean="0"/>
              <a:t>3.</a:t>
            </a:r>
            <a:r>
              <a:rPr lang="zh-CN" altLang="en-US" baseline="0" dirty="0" smtClean="0"/>
              <a:t>之前还没有人将三种数据源进行融合度量</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10</a:t>
            </a:fld>
            <a:endParaRPr lang="zh-CN" altLang="en-US"/>
          </a:p>
        </p:txBody>
      </p:sp>
    </p:spTree>
    <p:extLst>
      <p:ext uri="{BB962C8B-B14F-4D97-AF65-F5344CB8AC3E}">
        <p14:creationId xmlns:p14="http://schemas.microsoft.com/office/powerpoint/2010/main" val="3248781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Wingdings" pitchFamily="2" charset="2"/>
              <a:buChar char="Ø"/>
            </a:pPr>
            <a:r>
              <a:rPr lang="zh-CN" altLang="en-US" dirty="0" smtClean="0">
                <a:latin typeface="微软雅黑" pitchFamily="34" charset="-122"/>
                <a:ea typeface="微软雅黑" pitchFamily="34" charset="-122"/>
              </a:rPr>
              <a:t>用户朋友关系表</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每个用户轨迹数据</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a:t>
            </a:r>
            <a:r>
              <a:rPr lang="en-US" altLang="zh-CN" dirty="0" err="1" smtClean="0">
                <a:latin typeface="微软雅黑" pitchFamily="34" charset="-122"/>
                <a:ea typeface="微软雅黑" pitchFamily="34" charset="-122"/>
              </a:rPr>
              <a:t>wifi</a:t>
            </a:r>
            <a:r>
              <a:rPr lang="zh-CN" altLang="en-US" dirty="0" smtClean="0">
                <a:latin typeface="微软雅黑" pitchFamily="34" charset="-122"/>
                <a:ea typeface="微软雅黑" pitchFamily="34" charset="-122"/>
              </a:rPr>
              <a:t>数据</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每个用户蓝牙数据</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11</a:t>
            </a:fld>
            <a:endParaRPr lang="zh-CN" altLang="en-US"/>
          </a:p>
        </p:txBody>
      </p:sp>
    </p:spTree>
    <p:extLst>
      <p:ext uri="{BB962C8B-B14F-4D97-AF65-F5344CB8AC3E}">
        <p14:creationId xmlns:p14="http://schemas.microsoft.com/office/powerpoint/2010/main" val="1638658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模型框架，从底层讲起，一直讲到最后（这是一个概要图，讲后面会详细说的）</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13</a:t>
            </a:fld>
            <a:endParaRPr lang="zh-CN" altLang="en-US"/>
          </a:p>
        </p:txBody>
      </p:sp>
    </p:spTree>
    <p:extLst>
      <p:ext uri="{BB962C8B-B14F-4D97-AF65-F5344CB8AC3E}">
        <p14:creationId xmlns:p14="http://schemas.microsoft.com/office/powerpoint/2010/main" val="3910668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1.GPS</a:t>
            </a:r>
            <a:r>
              <a:rPr lang="zh-CN" altLang="en-US" dirty="0" smtClean="0"/>
              <a:t>轨迹计算，从细粒度往粗粒度分析，基于停留点轨迹，基于快速变换的语义轨迹计算，基于用户的轨迹运动模式计算。</a:t>
            </a:r>
            <a:endParaRPr lang="en-US" altLang="zh-CN" dirty="0" smtClean="0"/>
          </a:p>
          <a:p>
            <a:r>
              <a:rPr lang="en-US" altLang="zh-CN" dirty="0" smtClean="0"/>
              <a:t>2.</a:t>
            </a:r>
            <a:r>
              <a:rPr lang="zh-CN" altLang="en-US" dirty="0" smtClean="0"/>
              <a:t>讲对</a:t>
            </a:r>
            <a:r>
              <a:rPr lang="en-US" altLang="zh-CN" dirty="0" err="1" smtClean="0"/>
              <a:t>wifi</a:t>
            </a:r>
            <a:r>
              <a:rPr lang="zh-CN" altLang="en-US" dirty="0" smtClean="0"/>
              <a:t>，蓝牙数据的处理（因为数据源简单，所以主要工作还是放在预处理和数据立方体的构建以及关系强度计算工作上）</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14</a:t>
            </a:fld>
            <a:endParaRPr lang="zh-CN" altLang="en-US"/>
          </a:p>
        </p:txBody>
      </p:sp>
    </p:spTree>
    <p:extLst>
      <p:ext uri="{BB962C8B-B14F-4D97-AF65-F5344CB8AC3E}">
        <p14:creationId xmlns:p14="http://schemas.microsoft.com/office/powerpoint/2010/main" val="307240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我们可以通过一些算法检测出用户在一段轨迹运动中停留过的地方称之为访问点，本文的访问点并不是指运动速度静止的点，而是由一系列</a:t>
            </a:r>
            <a:r>
              <a:rPr lang="en-US" altLang="zh-CN" sz="1200" b="0" i="0" u="none" strike="noStrike" kern="1200" baseline="0" dirty="0" smtClean="0">
                <a:solidFill>
                  <a:schemeClr val="tx1"/>
                </a:solidFill>
                <a:latin typeface="+mn-lt"/>
                <a:ea typeface="+mn-ea"/>
                <a:cs typeface="+mn-cs"/>
              </a:rPr>
              <a:t>GPS </a:t>
            </a:r>
            <a:r>
              <a:rPr lang="zh-CN" altLang="en-US" sz="1200" b="0" i="0" u="none" strike="noStrike" kern="1200" baseline="0" dirty="0" smtClean="0">
                <a:solidFill>
                  <a:schemeClr val="tx1"/>
                </a:solidFill>
                <a:latin typeface="+mn-lt"/>
                <a:ea typeface="+mn-ea"/>
                <a:cs typeface="+mn-cs"/>
              </a:rPr>
              <a:t>点构成的。如图</a:t>
            </a:r>
            <a:r>
              <a:rPr lang="en-US" altLang="zh-CN" sz="1200" b="0" i="0" u="none" strike="noStrike" kern="1200" baseline="0" dirty="0" smtClean="0">
                <a:solidFill>
                  <a:schemeClr val="tx1"/>
                </a:solidFill>
                <a:latin typeface="+mn-lt"/>
                <a:ea typeface="+mn-ea"/>
                <a:cs typeface="+mn-cs"/>
              </a:rPr>
              <a:t>2.1</a:t>
            </a:r>
            <a:r>
              <a:rPr lang="zh-CN" altLang="en-US" sz="1200" b="0" i="0" u="none" strike="noStrike" kern="1200" baseline="0" dirty="0" smtClean="0">
                <a:solidFill>
                  <a:schemeClr val="tx1"/>
                </a:solidFill>
                <a:latin typeface="+mn-lt"/>
                <a:ea typeface="+mn-ea"/>
                <a:cs typeface="+mn-cs"/>
              </a:rPr>
              <a:t>中</a:t>
            </a:r>
            <a:r>
              <a:rPr lang="en-US" altLang="zh-CN" sz="1200" b="0" i="1" u="none" strike="noStrike" kern="1200" baseline="0" dirty="0" smtClean="0">
                <a:solidFill>
                  <a:schemeClr val="tx1"/>
                </a:solidFill>
                <a:latin typeface="+mn-lt"/>
                <a:ea typeface="+mn-ea"/>
                <a:cs typeface="+mn-cs"/>
              </a:rPr>
              <a:t>p</a:t>
            </a:r>
            <a:r>
              <a:rPr lang="en-US" altLang="zh-CN" sz="1200" b="0" i="0" u="none" strike="noStrike" kern="1200" baseline="0" dirty="0" smtClean="0">
                <a:solidFill>
                  <a:schemeClr val="tx1"/>
                </a:solidFill>
                <a:latin typeface="+mn-lt"/>
                <a:ea typeface="+mn-ea"/>
                <a:cs typeface="+mn-cs"/>
              </a:rPr>
              <a:t>4 ∼ </a:t>
            </a:r>
            <a:r>
              <a:rPr lang="en-US" altLang="zh-CN" sz="1200" b="0" i="1" u="none" strike="noStrike" kern="1200" baseline="0" dirty="0" smtClean="0">
                <a:solidFill>
                  <a:schemeClr val="tx1"/>
                </a:solidFill>
                <a:latin typeface="+mn-lt"/>
                <a:ea typeface="+mn-ea"/>
                <a:cs typeface="+mn-cs"/>
              </a:rPr>
              <a:t>p</a:t>
            </a:r>
            <a:r>
              <a:rPr lang="en-US" altLang="zh-CN" sz="1200" b="0" i="0" u="none" strike="noStrike" kern="1200" baseline="0" dirty="0" smtClean="0">
                <a:solidFill>
                  <a:schemeClr val="tx1"/>
                </a:solidFill>
                <a:latin typeface="+mn-lt"/>
                <a:ea typeface="+mn-ea"/>
                <a:cs typeface="+mn-cs"/>
              </a:rPr>
              <a:t>8 </a:t>
            </a:r>
            <a:r>
              <a:rPr lang="zh-CN" altLang="en-US" sz="1200" b="0" i="0" u="none" strike="noStrike" kern="1200" baseline="0" dirty="0" smtClean="0">
                <a:solidFill>
                  <a:schemeClr val="tx1"/>
                </a:solidFill>
                <a:latin typeface="+mn-lt"/>
                <a:ea typeface="+mn-ea"/>
                <a:cs typeface="+mn-cs"/>
              </a:rPr>
              <a:t>构成了一个访问点</a:t>
            </a:r>
            <a:r>
              <a:rPr lang="en-US" altLang="zh-CN" sz="1200" b="0" i="0" u="none" strike="noStrike" kern="1200" baseline="0" dirty="0" smtClean="0">
                <a:solidFill>
                  <a:schemeClr val="tx1"/>
                </a:solidFill>
                <a:latin typeface="+mn-lt"/>
                <a:ea typeface="+mn-ea"/>
                <a:cs typeface="+mn-cs"/>
              </a:rPr>
              <a:t>stay point </a:t>
            </a:r>
            <a:r>
              <a:rPr lang="zh-CN" altLang="en-US" sz="1200" b="0" i="0" u="none" strike="noStrike" kern="1200" baseline="0" dirty="0" smtClean="0">
                <a:solidFill>
                  <a:schemeClr val="tx1"/>
                </a:solidFill>
                <a:latin typeface="+mn-lt"/>
                <a:ea typeface="+mn-ea"/>
                <a:cs typeface="+mn-cs"/>
              </a:rPr>
              <a:t>在图中由红色点表示。这个点表示用户在该区域内的停留时间超过了一个设定的时间阈值</a:t>
            </a:r>
            <a:r>
              <a:rPr lang="el-GR" altLang="zh-CN" sz="1200" b="0" i="0" u="none" strike="noStrike" kern="1200" baseline="0" dirty="0" smtClean="0">
                <a:solidFill>
                  <a:schemeClr val="tx1"/>
                </a:solidFill>
                <a:latin typeface="+mn-lt"/>
                <a:ea typeface="+mn-ea"/>
                <a:cs typeface="+mn-cs"/>
              </a:rPr>
              <a:t>Δ</a:t>
            </a:r>
            <a:r>
              <a:rPr lang="en-US" altLang="zh-CN" sz="1200" b="0" i="1" u="none" strike="noStrike" kern="1200" baseline="0" dirty="0" smtClean="0">
                <a:solidFill>
                  <a:schemeClr val="tx1"/>
                </a:solidFill>
                <a:latin typeface="+mn-lt"/>
                <a:ea typeface="+mn-ea"/>
                <a:cs typeface="+mn-cs"/>
              </a:rPr>
              <a:t>T</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15</a:t>
            </a:fld>
            <a:endParaRPr lang="zh-CN" altLang="en-US"/>
          </a:p>
        </p:txBody>
      </p:sp>
    </p:spTree>
    <p:extLst>
      <p:ext uri="{BB962C8B-B14F-4D97-AF65-F5344CB8AC3E}">
        <p14:creationId xmlns:p14="http://schemas.microsoft.com/office/powerpoint/2010/main" val="4183020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通过访问点的语义化</a:t>
            </a:r>
            <a:r>
              <a:rPr lang="en-US" altLang="zh-CN" dirty="0" smtClean="0"/>
              <a:t>~</a:t>
            </a:r>
          </a:p>
          <a:p>
            <a:r>
              <a:rPr lang="zh-CN" altLang="en-US" dirty="0" smtClean="0"/>
              <a:t>结合时间信息，生成语义向量</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16</a:t>
            </a:fld>
            <a:endParaRPr lang="zh-CN" altLang="en-US"/>
          </a:p>
        </p:txBody>
      </p:sp>
    </p:spTree>
    <p:extLst>
      <p:ext uri="{BB962C8B-B14F-4D97-AF65-F5344CB8AC3E}">
        <p14:creationId xmlns:p14="http://schemas.microsoft.com/office/powerpoint/2010/main" val="3718580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这是简单描述对数据的结构化</a:t>
            </a:r>
            <a:r>
              <a:rPr lang="en-US" altLang="zh-CN" dirty="0" smtClean="0"/>
              <a:t>----</a:t>
            </a:r>
            <a:r>
              <a:rPr lang="zh-CN" altLang="en-US" dirty="0" smtClean="0"/>
              <a:t>数据立方体的构建</a:t>
            </a:r>
            <a:endParaRPr lang="en-US" altLang="zh-CN" dirty="0" smtClean="0"/>
          </a:p>
          <a:p>
            <a:r>
              <a:rPr lang="zh-CN" altLang="en-US" sz="1200" b="0" i="0" u="none" strike="noStrike" kern="1200" baseline="0" dirty="0" smtClean="0">
                <a:solidFill>
                  <a:schemeClr val="tx1"/>
                </a:solidFill>
                <a:latin typeface="+mn-lt"/>
                <a:ea typeface="+mn-ea"/>
                <a:cs typeface="+mn-cs"/>
              </a:rPr>
              <a:t>在此抽象表示结构中，其中第一维表示用户维度</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第二维的每一行表示用户在当前日期内所有的轨迹集合</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第三维中的每一列表示用户在当前日期内，按照时间分割后的时间片中所有的访问点集合，最后得到的结果中</a:t>
            </a:r>
            <a:r>
              <a:rPr lang="en-US" altLang="zh-CN" sz="1200" b="0" i="1" u="none" strike="noStrike" kern="1200" baseline="0" dirty="0" err="1" smtClean="0">
                <a:solidFill>
                  <a:schemeClr val="tx1"/>
                </a:solidFill>
                <a:latin typeface="+mn-lt"/>
                <a:ea typeface="+mn-ea"/>
                <a:cs typeface="+mn-cs"/>
              </a:rPr>
              <a:t>Gtrai</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表示用户</a:t>
            </a:r>
            <a:r>
              <a:rPr lang="en-US" altLang="zh-CN" sz="1200" b="0" i="1" u="none" strike="noStrike" kern="1200" baseline="0" dirty="0" err="1" smtClean="0">
                <a:solidFill>
                  <a:schemeClr val="tx1"/>
                </a:solidFill>
                <a:latin typeface="+mn-lt"/>
                <a:ea typeface="+mn-ea"/>
                <a:cs typeface="+mn-cs"/>
              </a:rPr>
              <a:t>Ui</a:t>
            </a:r>
            <a:r>
              <a:rPr lang="zh-CN" altLang="en-US" sz="1200" b="0" i="0" u="none" strike="noStrike" kern="1200" baseline="0" dirty="0" smtClean="0">
                <a:solidFill>
                  <a:schemeClr val="tx1"/>
                </a:solidFill>
                <a:latin typeface="+mn-lt"/>
                <a:ea typeface="+mn-ea"/>
                <a:cs typeface="+mn-cs"/>
              </a:rPr>
              <a:t>所有的轨迹集合。</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17</a:t>
            </a:fld>
            <a:endParaRPr lang="zh-CN" altLang="en-US"/>
          </a:p>
        </p:txBody>
      </p:sp>
    </p:spTree>
    <p:extLst>
      <p:ext uri="{BB962C8B-B14F-4D97-AF65-F5344CB8AC3E}">
        <p14:creationId xmlns:p14="http://schemas.microsoft.com/office/powerpoint/2010/main" val="4257380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求解两模板匹配时累计距离最小所对应的规整函数</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把短的序列线性放大到和长序列一样的长度再比较，或者把长的线性缩短到和短序列一样的长度再比较。但是这样的计算没有考虑到语音中各个段在不同情况下的持续时间会产生或长或短的变化，因此识别效果不可能最佳。</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18</a:t>
            </a:fld>
            <a:endParaRPr lang="zh-CN" altLang="en-US"/>
          </a:p>
        </p:txBody>
      </p:sp>
    </p:spTree>
    <p:extLst>
      <p:ext uri="{BB962C8B-B14F-4D97-AF65-F5344CB8AC3E}">
        <p14:creationId xmlns:p14="http://schemas.microsoft.com/office/powerpoint/2010/main" val="3616849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文本深度表示模型</a:t>
            </a:r>
            <a:r>
              <a:rPr lang="en-US" altLang="zh-CN" dirty="0" smtClean="0"/>
              <a:t>Word2Vec</a:t>
            </a:r>
            <a:r>
              <a:rPr lang="zh-CN" altLang="en-US" dirty="0" smtClean="0"/>
              <a:t>或者</a:t>
            </a:r>
            <a:r>
              <a:rPr lang="en-US" altLang="zh-CN" dirty="0" smtClean="0"/>
              <a:t>LDA</a:t>
            </a:r>
            <a:r>
              <a:rPr lang="zh-CN" altLang="en-US" dirty="0" smtClean="0"/>
              <a:t>要求海量的文本，我们这实验中是无法提供海量的训练集文本，</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dirty="0" smtClean="0"/>
              <a:t>传统的余弦聚类，编辑距离又无法更加准确计算出关系强度结果</a:t>
            </a:r>
            <a:endParaRPr lang="en-US" altLang="zh-CN" dirty="0" smtClean="0"/>
          </a:p>
          <a:p>
            <a:r>
              <a:rPr lang="en-US" altLang="zh-CN" dirty="0" smtClean="0"/>
              <a:t>3.</a:t>
            </a:r>
            <a:r>
              <a:rPr lang="zh-CN" altLang="en-US" dirty="0" smtClean="0"/>
              <a:t>因此我们借助</a:t>
            </a:r>
            <a:r>
              <a:rPr lang="en-US" altLang="zh-CN" dirty="0" smtClean="0"/>
              <a:t>hash</a:t>
            </a:r>
            <a:r>
              <a:rPr lang="zh-CN" altLang="en-US" dirty="0" smtClean="0"/>
              <a:t>的思想，将用户语义轨迹向量进行</a:t>
            </a:r>
            <a:r>
              <a:rPr lang="en-US" altLang="zh-CN" dirty="0" smtClean="0"/>
              <a:t>hash</a:t>
            </a:r>
            <a:r>
              <a:rPr lang="zh-CN" altLang="en-US" dirty="0" smtClean="0"/>
              <a:t>降维在取一致性</a:t>
            </a:r>
            <a:endParaRPr lang="en-US" altLang="zh-CN" dirty="0" smtClean="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19</a:t>
            </a:fld>
            <a:endParaRPr lang="zh-CN" altLang="en-US"/>
          </a:p>
        </p:txBody>
      </p:sp>
    </p:spTree>
    <p:extLst>
      <p:ext uri="{BB962C8B-B14F-4D97-AF65-F5344CB8AC3E}">
        <p14:creationId xmlns:p14="http://schemas.microsoft.com/office/powerpoint/2010/main" val="123299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因为考虑到不同支持度的用户运动模式的权重（贡献值）是不一样的（举例）因此采用上述算法来给权重结果进行加权处理。</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20</a:t>
            </a:fld>
            <a:endParaRPr lang="zh-CN" altLang="en-US"/>
          </a:p>
        </p:txBody>
      </p:sp>
    </p:spTree>
    <p:extLst>
      <p:ext uri="{BB962C8B-B14F-4D97-AF65-F5344CB8AC3E}">
        <p14:creationId xmlns:p14="http://schemas.microsoft.com/office/powerpoint/2010/main" val="3448706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a:t>
            </a:fld>
            <a:endParaRPr lang="zh-CN" altLang="en-US"/>
          </a:p>
        </p:txBody>
      </p:sp>
    </p:spTree>
    <p:extLst>
      <p:ext uri="{BB962C8B-B14F-4D97-AF65-F5344CB8AC3E}">
        <p14:creationId xmlns:p14="http://schemas.microsoft.com/office/powerpoint/2010/main" val="1126873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1.</a:t>
            </a:r>
            <a:r>
              <a:rPr lang="zh-CN" altLang="en-US" sz="1200" b="0" i="0" u="none" strike="noStrike" kern="1200" baseline="0" dirty="0" smtClean="0">
                <a:solidFill>
                  <a:schemeClr val="tx1"/>
                </a:solidFill>
                <a:latin typeface="+mn-lt"/>
                <a:ea typeface="+mn-ea"/>
                <a:cs typeface="+mn-cs"/>
              </a:rPr>
              <a:t>在日常生活中</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的感知距离因为受到发射器功率以及周围环境的影响，导致正常</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的覆盖范围大约在</a:t>
            </a:r>
            <a:r>
              <a:rPr lang="en-US" altLang="zh-CN" sz="1200" b="0" i="0" u="none" strike="noStrike" kern="1200" baseline="0" dirty="0" smtClean="0">
                <a:solidFill>
                  <a:schemeClr val="tx1"/>
                </a:solidFill>
                <a:latin typeface="+mn-lt"/>
                <a:ea typeface="+mn-ea"/>
                <a:cs typeface="+mn-cs"/>
              </a:rPr>
              <a:t>20 </a:t>
            </a:r>
            <a:r>
              <a:rPr lang="zh-CN" altLang="en-US" sz="1200" b="0" i="0" u="none" strike="noStrike" kern="1200" baseline="0" dirty="0" smtClean="0">
                <a:solidFill>
                  <a:schemeClr val="tx1"/>
                </a:solidFill>
                <a:latin typeface="+mn-lt"/>
                <a:ea typeface="+mn-ea"/>
                <a:cs typeface="+mn-cs"/>
              </a:rPr>
              <a:t>米左右。</a:t>
            </a: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2.</a:t>
            </a:r>
            <a:r>
              <a:rPr lang="zh-CN" altLang="en-US" sz="1200" b="0" i="0" u="none" strike="noStrike" kern="1200" baseline="0" dirty="0" smtClean="0">
                <a:solidFill>
                  <a:schemeClr val="tx1"/>
                </a:solidFill>
                <a:latin typeface="+mn-lt"/>
                <a:ea typeface="+mn-ea"/>
                <a:cs typeface="+mn-cs"/>
              </a:rPr>
              <a:t>将</a:t>
            </a:r>
            <a:r>
              <a:rPr lang="en-US" altLang="zh-CN" sz="1200" b="0" i="0" u="none" strike="noStrike" kern="1200" baseline="0" dirty="0" err="1" smtClean="0">
                <a:solidFill>
                  <a:schemeClr val="tx1"/>
                </a:solidFill>
                <a:latin typeface="+mn-lt"/>
                <a:ea typeface="+mn-ea"/>
                <a:cs typeface="+mn-cs"/>
              </a:rPr>
              <a:t>wifi</a:t>
            </a:r>
            <a:r>
              <a:rPr lang="zh-CN" altLang="en-US" sz="1200" b="0" i="0" u="none" strike="noStrike" kern="1200" baseline="0" dirty="0" smtClean="0">
                <a:solidFill>
                  <a:schemeClr val="tx1"/>
                </a:solidFill>
                <a:latin typeface="+mn-lt"/>
                <a:ea typeface="+mn-ea"/>
                <a:cs typeface="+mn-cs"/>
              </a:rPr>
              <a:t>上下文感知数据还原为当前时刻感知环境信息，通过对环境信息的计算得到结果。</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21</a:t>
            </a:fld>
            <a:endParaRPr lang="zh-CN" altLang="en-US"/>
          </a:p>
        </p:txBody>
      </p:sp>
    </p:spTree>
    <p:extLst>
      <p:ext uri="{BB962C8B-B14F-4D97-AF65-F5344CB8AC3E}">
        <p14:creationId xmlns:p14="http://schemas.microsoft.com/office/powerpoint/2010/main" val="960319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在日常生活中蓝牙的感知距离因为受到发射器功率以及周围环境的影响，导致正常蓝牙的覆盖范围大约在</a:t>
            </a:r>
            <a:r>
              <a:rPr lang="en-US" altLang="zh-CN" sz="1200" b="0" i="0" u="none" strike="noStrike" kern="1200" baseline="0" dirty="0" smtClean="0">
                <a:solidFill>
                  <a:schemeClr val="tx1"/>
                </a:solidFill>
                <a:latin typeface="+mn-lt"/>
                <a:ea typeface="+mn-ea"/>
                <a:cs typeface="+mn-cs"/>
              </a:rPr>
              <a:t>10 </a:t>
            </a:r>
            <a:r>
              <a:rPr lang="zh-CN" altLang="en-US" sz="1200" b="0" i="0" u="none" strike="noStrike" kern="1200" baseline="0" dirty="0" smtClean="0">
                <a:solidFill>
                  <a:schemeClr val="tx1"/>
                </a:solidFill>
                <a:latin typeface="+mn-lt"/>
                <a:ea typeface="+mn-ea"/>
                <a:cs typeface="+mn-cs"/>
              </a:rPr>
              <a:t>米左右。</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22</a:t>
            </a:fld>
            <a:endParaRPr lang="zh-CN" altLang="en-US"/>
          </a:p>
        </p:txBody>
      </p:sp>
    </p:spTree>
    <p:extLst>
      <p:ext uri="{BB962C8B-B14F-4D97-AF65-F5344CB8AC3E}">
        <p14:creationId xmlns:p14="http://schemas.microsoft.com/office/powerpoint/2010/main" val="1007949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23</a:t>
            </a:fld>
            <a:endParaRPr lang="zh-CN" altLang="en-US"/>
          </a:p>
        </p:txBody>
      </p:sp>
    </p:spTree>
    <p:extLst>
      <p:ext uri="{BB962C8B-B14F-4D97-AF65-F5344CB8AC3E}">
        <p14:creationId xmlns:p14="http://schemas.microsoft.com/office/powerpoint/2010/main" val="2136852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左边是用户的调查关系强度表</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24</a:t>
            </a:fld>
            <a:endParaRPr lang="zh-CN" altLang="en-US"/>
          </a:p>
        </p:txBody>
      </p:sp>
    </p:spTree>
    <p:extLst>
      <p:ext uri="{BB962C8B-B14F-4D97-AF65-F5344CB8AC3E}">
        <p14:creationId xmlns:p14="http://schemas.microsoft.com/office/powerpoint/2010/main" val="1597619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j-lt"/>
                <a:ea typeface="+mn-ea"/>
                <a:cs typeface="+mn-cs"/>
              </a:rPr>
              <a:t>传统的最长公共子串的序列相似计算方法在本研究中因受限于用户问卷关系序列的长度影响，导致计算结果依赖于用户的初始化关系强度序列长度</a:t>
            </a:r>
            <a:endParaRPr lang="en-US" altLang="zh-CN" sz="1200" b="0" i="0" u="none" strike="noStrike" kern="1200" baseline="0" dirty="0" smtClean="0">
              <a:solidFill>
                <a:schemeClr val="tx1"/>
              </a:solidFill>
              <a:latin typeface="+mj-lt"/>
              <a:ea typeface="+mn-ea"/>
              <a:cs typeface="+mn-cs"/>
            </a:endParaRPr>
          </a:p>
          <a:p>
            <a:pPr algn="l"/>
            <a:r>
              <a:rPr lang="zh-CN" altLang="en-US" sz="1200" b="0" i="0" u="none" strike="noStrike" baseline="0" dirty="0" smtClean="0">
                <a:latin typeface="+mj-lt"/>
              </a:rPr>
              <a:t>。我们采用基于序列熵的计算序列</a:t>
            </a:r>
            <a:r>
              <a:rPr lang="en-US" altLang="zh-CN" sz="1200" b="0" i="1" u="none" strike="noStrike" baseline="0" dirty="0" err="1" smtClean="0">
                <a:latin typeface="+mj-lt"/>
              </a:rPr>
              <a:t>rsq</a:t>
            </a:r>
            <a:r>
              <a:rPr lang="en-US" altLang="zh-CN" sz="800" b="0" i="1" u="none" strike="noStrike" baseline="0" dirty="0" err="1" smtClean="0">
                <a:latin typeface="+mj-lt"/>
              </a:rPr>
              <a:t>t</a:t>
            </a:r>
            <a:r>
              <a:rPr lang="en-US" altLang="zh-CN" sz="800" b="0" i="1" u="none" strike="noStrike" baseline="0" dirty="0" smtClean="0">
                <a:latin typeface="+mj-lt"/>
              </a:rPr>
              <a:t> </a:t>
            </a:r>
            <a:r>
              <a:rPr lang="zh-CN" altLang="en-US" sz="1200" b="0" i="0" u="none" strike="noStrike" baseline="0" dirty="0" smtClean="0">
                <a:latin typeface="+mj-lt"/>
              </a:rPr>
              <a:t>和序列</a:t>
            </a:r>
            <a:r>
              <a:rPr lang="en-US" altLang="zh-CN" sz="1200" b="0" i="1" u="none" strike="noStrike" baseline="0" dirty="0" err="1" smtClean="0">
                <a:latin typeface="+mj-lt"/>
              </a:rPr>
              <a:t>rsq</a:t>
            </a:r>
            <a:r>
              <a:rPr lang="en-US" altLang="zh-CN" sz="800" b="0" i="1" u="none" strike="noStrike" baseline="0" dirty="0" err="1" smtClean="0">
                <a:latin typeface="+mj-lt"/>
              </a:rPr>
              <a:t>m</a:t>
            </a:r>
            <a:r>
              <a:rPr lang="en-US" altLang="zh-CN" sz="800" b="0" i="1" u="none" strike="noStrike" baseline="0" dirty="0" smtClean="0">
                <a:latin typeface="+mj-lt"/>
              </a:rPr>
              <a:t> </a:t>
            </a:r>
            <a:r>
              <a:rPr lang="zh-CN" altLang="en-US" sz="1200" b="0" i="0" u="none" strike="noStrike" baseline="0" dirty="0" smtClean="0">
                <a:latin typeface="+mj-lt"/>
              </a:rPr>
              <a:t>的全局一致性度量方法。首先我们求出</a:t>
            </a:r>
            <a:r>
              <a:rPr lang="en-US" altLang="zh-CN" sz="1200" b="0" i="1" u="none" strike="noStrike" baseline="0" dirty="0" err="1" smtClean="0">
                <a:latin typeface="+mj-lt"/>
              </a:rPr>
              <a:t>rsq</a:t>
            </a:r>
            <a:r>
              <a:rPr lang="en-US" altLang="zh-CN" sz="800" b="0" i="1" u="none" strike="noStrike" baseline="0" dirty="0" err="1" smtClean="0">
                <a:latin typeface="+mj-lt"/>
              </a:rPr>
              <a:t>t</a:t>
            </a:r>
            <a:r>
              <a:rPr lang="en-US" altLang="zh-CN" sz="800" b="0" i="1" u="none" strike="noStrike" baseline="0" dirty="0" smtClean="0">
                <a:latin typeface="+mj-lt"/>
              </a:rPr>
              <a:t> </a:t>
            </a:r>
            <a:r>
              <a:rPr lang="zh-CN" altLang="en-US" sz="1200" b="0" i="0" u="none" strike="noStrike" baseline="0" dirty="0" smtClean="0">
                <a:latin typeface="+mj-lt"/>
              </a:rPr>
              <a:t>和</a:t>
            </a:r>
            <a:r>
              <a:rPr lang="en-US" altLang="zh-CN" sz="1200" b="0" i="1" u="none" strike="noStrike" baseline="0" dirty="0" err="1" smtClean="0">
                <a:latin typeface="+mj-lt"/>
              </a:rPr>
              <a:t>rsq</a:t>
            </a:r>
            <a:r>
              <a:rPr lang="en-US" altLang="zh-CN" sz="800" b="0" i="1" u="none" strike="noStrike" baseline="0" dirty="0" err="1" smtClean="0">
                <a:latin typeface="+mj-lt"/>
              </a:rPr>
              <a:t>m</a:t>
            </a:r>
            <a:r>
              <a:rPr lang="en-US" altLang="zh-CN" sz="800" b="0" i="1" u="none" strike="noStrike" baseline="0" dirty="0" smtClean="0">
                <a:latin typeface="+mj-lt"/>
              </a:rPr>
              <a:t> </a:t>
            </a:r>
            <a:r>
              <a:rPr lang="zh-CN" altLang="en-US" sz="1200" b="0" i="0" u="none" strike="noStrike" baseline="0" dirty="0" smtClean="0">
                <a:latin typeface="+mj-lt"/>
              </a:rPr>
              <a:t>的最长公共子串</a:t>
            </a:r>
            <a:r>
              <a:rPr lang="en-US" altLang="zh-CN" sz="1200" b="0" i="1" u="none" strike="noStrike" baseline="0" dirty="0" smtClean="0">
                <a:latin typeface="+mj-lt"/>
              </a:rPr>
              <a:t>LCS </a:t>
            </a:r>
            <a:r>
              <a:rPr lang="en-US" altLang="zh-CN" sz="1200" b="0" i="0" u="none" strike="noStrike" baseline="0" dirty="0" smtClean="0">
                <a:latin typeface="+mj-lt"/>
              </a:rPr>
              <a:t>(</a:t>
            </a:r>
            <a:r>
              <a:rPr lang="en-US" altLang="zh-CN" sz="1200" b="0" i="1" u="none" strike="noStrike" baseline="0" dirty="0" err="1" smtClean="0">
                <a:latin typeface="+mj-lt"/>
              </a:rPr>
              <a:t>rsq</a:t>
            </a:r>
            <a:r>
              <a:rPr lang="en-US" altLang="zh-CN" sz="800" b="0" i="1" u="none" strike="noStrike" baseline="0" dirty="0" err="1" smtClean="0">
                <a:latin typeface="+mj-lt"/>
              </a:rPr>
              <a:t>t</a:t>
            </a:r>
            <a:r>
              <a:rPr lang="en-US" altLang="zh-CN" sz="1200" b="0" i="0" u="none" strike="noStrike" baseline="0" dirty="0" smtClean="0">
                <a:latin typeface="+mj-lt"/>
              </a:rPr>
              <a:t>, </a:t>
            </a:r>
            <a:r>
              <a:rPr lang="en-US" altLang="zh-CN" sz="1200" b="0" i="1" u="none" strike="noStrike" baseline="0" dirty="0" err="1" smtClean="0">
                <a:latin typeface="+mj-lt"/>
              </a:rPr>
              <a:t>rsq</a:t>
            </a:r>
            <a:r>
              <a:rPr lang="en-US" altLang="zh-CN" sz="800" b="0" i="1" u="none" strike="noStrike" baseline="0" dirty="0" err="1" smtClean="0">
                <a:latin typeface="+mj-lt"/>
              </a:rPr>
              <a:t>m</a:t>
            </a:r>
            <a:r>
              <a:rPr lang="en-US" altLang="zh-CN" sz="1200" b="0" i="0" u="none" strike="noStrike" baseline="0" dirty="0" smtClean="0">
                <a:latin typeface="+mj-lt"/>
              </a:rPr>
              <a:t>) = </a:t>
            </a:r>
            <a:r>
              <a:rPr lang="en-US" altLang="zh-CN" sz="1200" b="0" i="1" u="none" strike="noStrike" baseline="0" dirty="0" smtClean="0">
                <a:latin typeface="+mj-lt"/>
              </a:rPr>
              <a:t>s</a:t>
            </a:r>
            <a:r>
              <a:rPr lang="en-US" altLang="zh-CN" sz="800" b="0" i="0" u="none" strike="noStrike" baseline="0" dirty="0" smtClean="0">
                <a:latin typeface="+mj-lt"/>
              </a:rPr>
              <a:t>1</a:t>
            </a:r>
            <a:r>
              <a:rPr lang="en-US" altLang="zh-CN" sz="1200" b="0" i="1" u="none" strike="noStrike" baseline="0" dirty="0" smtClean="0">
                <a:latin typeface="+mj-lt"/>
              </a:rPr>
              <a:t>s</a:t>
            </a:r>
            <a:r>
              <a:rPr lang="en-US" altLang="zh-CN" sz="800" b="0" i="0" u="none" strike="noStrike" baseline="0" dirty="0" smtClean="0">
                <a:latin typeface="+mj-lt"/>
              </a:rPr>
              <a:t>2 </a:t>
            </a:r>
            <a:r>
              <a:rPr lang="en-US" altLang="zh-CN" sz="1200" b="0" i="0" u="none" strike="noStrike" baseline="0" dirty="0" smtClean="0">
                <a:latin typeface="+mj-lt"/>
              </a:rPr>
              <a:t>· · · </a:t>
            </a:r>
            <a:r>
              <a:rPr lang="en-US" altLang="zh-CN" sz="1200" b="0" i="1" u="none" strike="noStrike" baseline="0" dirty="0" err="1" smtClean="0">
                <a:latin typeface="+mj-lt"/>
              </a:rPr>
              <a:t>s</a:t>
            </a:r>
            <a:r>
              <a:rPr lang="en-US" altLang="zh-CN" sz="800" b="0" i="1" u="none" strike="noStrike" baseline="0" dirty="0" err="1" smtClean="0">
                <a:latin typeface="+mj-lt"/>
              </a:rPr>
              <a:t>n</a:t>
            </a:r>
            <a:r>
              <a:rPr lang="zh-CN" altLang="en-US" sz="1200" b="0" i="0" u="none" strike="noStrike" baseline="0" dirty="0" smtClean="0">
                <a:latin typeface="+mj-lt"/>
              </a:rPr>
              <a:t>，假设</a:t>
            </a:r>
            <a:r>
              <a:rPr lang="en-US" altLang="zh-CN" sz="1200" b="0" i="1" u="none" strike="noStrike" baseline="0" dirty="0" err="1" smtClean="0">
                <a:latin typeface="+mj-lt"/>
              </a:rPr>
              <a:t>s</a:t>
            </a:r>
            <a:r>
              <a:rPr lang="en-US" altLang="zh-CN" sz="800" b="0" i="1" u="none" strike="noStrike" baseline="0" dirty="0" err="1" smtClean="0">
                <a:latin typeface="+mj-lt"/>
              </a:rPr>
              <a:t>r</a:t>
            </a:r>
            <a:r>
              <a:rPr lang="en-US" altLang="zh-CN" sz="1200" b="0" i="0" u="none" strike="noStrike" baseline="0" dirty="0" smtClean="0">
                <a:latin typeface="+mj-lt"/>
              </a:rPr>
              <a:t>(1 6 </a:t>
            </a:r>
            <a:r>
              <a:rPr lang="en-US" altLang="zh-CN" sz="1200" b="0" i="1" u="none" strike="noStrike" baseline="0" dirty="0" smtClean="0">
                <a:latin typeface="+mj-lt"/>
              </a:rPr>
              <a:t>r </a:t>
            </a:r>
            <a:r>
              <a:rPr lang="en-US" altLang="zh-CN" sz="1200" b="0" i="0" u="none" strike="noStrike" baseline="0" dirty="0" smtClean="0">
                <a:latin typeface="+mj-lt"/>
              </a:rPr>
              <a:t>6 </a:t>
            </a:r>
            <a:r>
              <a:rPr lang="en-US" altLang="zh-CN" sz="1200" b="0" i="1" u="none" strike="noStrike" baseline="0" dirty="0" smtClean="0">
                <a:latin typeface="+mj-lt"/>
              </a:rPr>
              <a:t>n</a:t>
            </a:r>
            <a:r>
              <a:rPr lang="en-US" altLang="zh-CN" sz="1200" b="0" i="0" u="none" strike="noStrike" baseline="0" dirty="0" smtClean="0">
                <a:latin typeface="+mj-lt"/>
              </a:rPr>
              <a:t>) </a:t>
            </a:r>
            <a:r>
              <a:rPr lang="zh-CN" altLang="en-US" sz="1200" b="0" i="0" u="none" strike="noStrike" baseline="0" dirty="0" smtClean="0">
                <a:latin typeface="+mj-lt"/>
              </a:rPr>
              <a:t>与</a:t>
            </a:r>
            <a:endParaRPr lang="en-US" altLang="zh-CN" sz="1200" b="0" i="0" u="none" strike="noStrike" baseline="0" dirty="0" smtClean="0">
              <a:latin typeface="+mj-lt"/>
            </a:endParaRPr>
          </a:p>
          <a:p>
            <a:pPr algn="l"/>
            <a:r>
              <a:rPr lang="en-US" altLang="zh-CN" sz="1200" b="0" i="1" u="none" strike="noStrike" kern="1200" baseline="0" dirty="0" err="1" smtClean="0">
                <a:solidFill>
                  <a:schemeClr val="tx1"/>
                </a:solidFill>
                <a:latin typeface="+mj-lt"/>
                <a:ea typeface="+mn-ea"/>
                <a:cs typeface="+mn-cs"/>
              </a:rPr>
              <a:t>rsqt</a:t>
            </a:r>
            <a:r>
              <a:rPr lang="en-US" altLang="zh-CN" sz="1200" b="0" i="1" u="none" strike="noStrike" kern="1200" baseline="0" dirty="0" smtClean="0">
                <a:solidFill>
                  <a:schemeClr val="tx1"/>
                </a:solidFill>
                <a:latin typeface="+mj-lt"/>
                <a:ea typeface="+mn-ea"/>
                <a:cs typeface="+mn-cs"/>
              </a:rPr>
              <a:t> </a:t>
            </a:r>
            <a:r>
              <a:rPr lang="zh-CN" altLang="en-US" sz="1200" b="0" i="0" u="none" strike="noStrike" kern="1200" baseline="0" dirty="0" smtClean="0">
                <a:solidFill>
                  <a:schemeClr val="tx1"/>
                </a:solidFill>
                <a:latin typeface="+mj-lt"/>
                <a:ea typeface="+mn-ea"/>
                <a:cs typeface="+mn-cs"/>
              </a:rPr>
              <a:t>和</a:t>
            </a:r>
            <a:r>
              <a:rPr lang="en-US" altLang="zh-CN" sz="1200" b="0" i="1" u="none" strike="noStrike" kern="1200" baseline="0" dirty="0" err="1" smtClean="0">
                <a:solidFill>
                  <a:schemeClr val="tx1"/>
                </a:solidFill>
                <a:latin typeface="+mj-lt"/>
                <a:ea typeface="+mn-ea"/>
                <a:cs typeface="+mn-cs"/>
              </a:rPr>
              <a:t>rsqm</a:t>
            </a:r>
            <a:r>
              <a:rPr lang="en-US" altLang="zh-CN" sz="1200" b="0" i="1" u="none" strike="noStrike" kern="1200" baseline="0" dirty="0" smtClean="0">
                <a:solidFill>
                  <a:schemeClr val="tx1"/>
                </a:solidFill>
                <a:latin typeface="+mj-lt"/>
                <a:ea typeface="+mn-ea"/>
                <a:cs typeface="+mn-cs"/>
              </a:rPr>
              <a:t> </a:t>
            </a:r>
            <a:r>
              <a:rPr lang="zh-CN" altLang="en-US" sz="1200" b="0" i="0" u="none" strike="noStrike" kern="1200" baseline="0" dirty="0" smtClean="0">
                <a:solidFill>
                  <a:schemeClr val="tx1"/>
                </a:solidFill>
                <a:latin typeface="+mj-lt"/>
                <a:ea typeface="+mn-ea"/>
                <a:cs typeface="+mn-cs"/>
              </a:rPr>
              <a:t>中对应的用户标识是</a:t>
            </a:r>
            <a:r>
              <a:rPr lang="en-US" altLang="zh-CN" sz="1200" b="0" i="1" u="none" strike="noStrike" kern="1200" baseline="0" dirty="0" err="1" smtClean="0">
                <a:solidFill>
                  <a:schemeClr val="tx1"/>
                </a:solidFill>
                <a:latin typeface="+mj-lt"/>
                <a:ea typeface="+mn-ea"/>
                <a:cs typeface="+mn-cs"/>
              </a:rPr>
              <a:t>rsqtr</a:t>
            </a:r>
            <a:r>
              <a:rPr lang="en-US" altLang="zh-CN" sz="1200" b="0" i="1" u="none" strike="noStrike" kern="1200" baseline="0" dirty="0" smtClean="0">
                <a:solidFill>
                  <a:schemeClr val="tx1"/>
                </a:solidFill>
                <a:latin typeface="+mj-lt"/>
                <a:ea typeface="+mn-ea"/>
                <a:cs typeface="+mn-cs"/>
              </a:rPr>
              <a:t> </a:t>
            </a:r>
            <a:r>
              <a:rPr lang="zh-CN" altLang="en-US" sz="1200" b="0" i="0" u="none" strike="noStrike" kern="1200" baseline="0" dirty="0" smtClean="0">
                <a:solidFill>
                  <a:schemeClr val="tx1"/>
                </a:solidFill>
                <a:latin typeface="+mj-lt"/>
                <a:ea typeface="+mn-ea"/>
                <a:cs typeface="+mn-cs"/>
              </a:rPr>
              <a:t>和</a:t>
            </a:r>
            <a:r>
              <a:rPr lang="en-US" altLang="zh-CN" sz="1200" b="0" i="1" u="none" strike="noStrike" kern="1200" baseline="0" dirty="0" err="1" smtClean="0">
                <a:solidFill>
                  <a:schemeClr val="tx1"/>
                </a:solidFill>
                <a:latin typeface="+mj-lt"/>
                <a:ea typeface="+mn-ea"/>
                <a:cs typeface="+mn-cs"/>
              </a:rPr>
              <a:t>rsqmr</a:t>
            </a:r>
            <a:r>
              <a:rPr lang="zh-CN" altLang="en-US" sz="1200" b="0" i="0" u="none" strike="noStrike" kern="1200" baseline="0" dirty="0" smtClean="0">
                <a:solidFill>
                  <a:schemeClr val="tx1"/>
                </a:solidFill>
                <a:latin typeface="+mj-lt"/>
                <a:ea typeface="+mn-ea"/>
                <a:cs typeface="+mn-cs"/>
              </a:rPr>
              <a:t>，则评价函数</a:t>
            </a:r>
            <a:r>
              <a:rPr lang="en-US" altLang="zh-CN" sz="1200" b="0" i="1" u="none" strike="noStrike" kern="1200" baseline="0" dirty="0" smtClean="0">
                <a:solidFill>
                  <a:schemeClr val="tx1"/>
                </a:solidFill>
                <a:latin typeface="+mj-lt"/>
                <a:ea typeface="+mn-ea"/>
                <a:cs typeface="+mn-cs"/>
              </a:rPr>
              <a:t>F</a:t>
            </a:r>
            <a:r>
              <a:rPr lang="en-US" altLang="zh-CN" sz="1200" b="0" i="0" u="none" strike="noStrike" kern="1200" baseline="0" dirty="0" smtClean="0">
                <a:solidFill>
                  <a:schemeClr val="tx1"/>
                </a:solidFill>
                <a:latin typeface="+mj-lt"/>
                <a:ea typeface="+mn-ea"/>
                <a:cs typeface="+mn-cs"/>
              </a:rPr>
              <a:t>(</a:t>
            </a:r>
            <a:r>
              <a:rPr lang="en-US" altLang="zh-CN" sz="1200" b="0" i="1" u="none" strike="noStrike" kern="1200" baseline="0" dirty="0" err="1" smtClean="0">
                <a:solidFill>
                  <a:schemeClr val="tx1"/>
                </a:solidFill>
                <a:latin typeface="+mj-lt"/>
                <a:ea typeface="+mn-ea"/>
                <a:cs typeface="+mn-cs"/>
              </a:rPr>
              <a:t>rsqt</a:t>
            </a:r>
            <a:r>
              <a:rPr lang="en-US" altLang="zh-CN" sz="1200" b="0" i="0" u="none" strike="noStrike" kern="1200" baseline="0" dirty="0" smtClean="0">
                <a:solidFill>
                  <a:schemeClr val="tx1"/>
                </a:solidFill>
                <a:latin typeface="+mj-lt"/>
                <a:ea typeface="+mn-ea"/>
                <a:cs typeface="+mn-cs"/>
              </a:rPr>
              <a:t>, </a:t>
            </a:r>
            <a:r>
              <a:rPr lang="en-US" altLang="zh-CN" sz="1200" b="0" i="1" u="none" strike="noStrike" kern="1200" baseline="0" dirty="0" err="1" smtClean="0">
                <a:solidFill>
                  <a:schemeClr val="tx1"/>
                </a:solidFill>
                <a:latin typeface="+mj-lt"/>
                <a:ea typeface="+mn-ea"/>
                <a:cs typeface="+mn-cs"/>
              </a:rPr>
              <a:t>rsqm</a:t>
            </a:r>
            <a:r>
              <a:rPr lang="en-US" altLang="zh-CN" sz="1200" b="0" i="0" u="none" strike="noStrike" kern="1200" baseline="0" dirty="0" smtClean="0">
                <a:solidFill>
                  <a:schemeClr val="tx1"/>
                </a:solidFill>
                <a:latin typeface="+mj-lt"/>
                <a:ea typeface="+mn-ea"/>
                <a:cs typeface="+mn-cs"/>
              </a:rPr>
              <a:t>)</a:t>
            </a:r>
            <a:endParaRPr lang="zh-CN" altLang="en-US" dirty="0">
              <a:latin typeface="+mj-lt"/>
            </a:endParaRPr>
          </a:p>
        </p:txBody>
      </p:sp>
      <p:sp>
        <p:nvSpPr>
          <p:cNvPr id="4" name="灯片编号占位符 3"/>
          <p:cNvSpPr>
            <a:spLocks noGrp="1"/>
          </p:cNvSpPr>
          <p:nvPr>
            <p:ph type="sldNum" sz="quarter" idx="10"/>
          </p:nvPr>
        </p:nvSpPr>
        <p:spPr/>
        <p:txBody>
          <a:bodyPr/>
          <a:lstStyle/>
          <a:p>
            <a:fld id="{0FA145DA-22A1-4C79-B7DA-B1A43A3BAC29}" type="slidenum">
              <a:rPr lang="zh-CN" altLang="en-US" smtClean="0"/>
              <a:t>25</a:t>
            </a:fld>
            <a:endParaRPr lang="zh-CN" altLang="en-US"/>
          </a:p>
        </p:txBody>
      </p:sp>
    </p:spTree>
    <p:extLst>
      <p:ext uri="{BB962C8B-B14F-4D97-AF65-F5344CB8AC3E}">
        <p14:creationId xmlns:p14="http://schemas.microsoft.com/office/powerpoint/2010/main" val="270141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27</a:t>
            </a:fld>
            <a:endParaRPr lang="zh-CN" altLang="en-US"/>
          </a:p>
        </p:txBody>
      </p:sp>
    </p:spTree>
    <p:extLst>
      <p:ext uri="{BB962C8B-B14F-4D97-AF65-F5344CB8AC3E}">
        <p14:creationId xmlns:p14="http://schemas.microsoft.com/office/powerpoint/2010/main" val="198614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28</a:t>
            </a:fld>
            <a:endParaRPr lang="zh-CN" altLang="en-US"/>
          </a:p>
        </p:txBody>
      </p:sp>
    </p:spTree>
    <p:extLst>
      <p:ext uri="{BB962C8B-B14F-4D97-AF65-F5344CB8AC3E}">
        <p14:creationId xmlns:p14="http://schemas.microsoft.com/office/powerpoint/2010/main" val="3819820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29</a:t>
            </a:fld>
            <a:endParaRPr lang="zh-CN" altLang="en-US"/>
          </a:p>
        </p:txBody>
      </p:sp>
    </p:spTree>
    <p:extLst>
      <p:ext uri="{BB962C8B-B14F-4D97-AF65-F5344CB8AC3E}">
        <p14:creationId xmlns:p14="http://schemas.microsoft.com/office/powerpoint/2010/main" val="1158501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可以从图中发现不同的时间粒度下得到的评价函数</a:t>
            </a:r>
            <a:r>
              <a:rPr lang="en-US" altLang="zh-CN" sz="1200" b="0" i="1" u="none" strike="noStrike" kern="1200" baseline="0" dirty="0" smtClean="0">
                <a:solidFill>
                  <a:schemeClr val="tx1"/>
                </a:solidFill>
                <a:latin typeface="+mn-lt"/>
                <a:ea typeface="+mn-ea"/>
                <a:cs typeface="+mn-cs"/>
              </a:rPr>
              <a:t>F </a:t>
            </a:r>
            <a:r>
              <a:rPr lang="zh-CN" altLang="en-US" sz="1200" b="0" i="0" u="none" strike="noStrike" kern="1200" baseline="0" dirty="0" smtClean="0">
                <a:solidFill>
                  <a:schemeClr val="tx1"/>
                </a:solidFill>
                <a:latin typeface="+mn-lt"/>
                <a:ea typeface="+mn-ea"/>
                <a:cs typeface="+mn-cs"/>
              </a:rPr>
              <a:t>值是不同的，当时间粒度等于</a:t>
            </a:r>
            <a:r>
              <a:rPr lang="en-US" altLang="zh-CN" sz="1200" b="0" i="0" u="none" strike="noStrike" kern="1200" baseline="0" dirty="0" smtClean="0">
                <a:solidFill>
                  <a:schemeClr val="tx1"/>
                </a:solidFill>
                <a:latin typeface="+mn-lt"/>
                <a:ea typeface="+mn-ea"/>
                <a:cs typeface="+mn-cs"/>
              </a:rPr>
              <a:t>100 </a:t>
            </a:r>
            <a:r>
              <a:rPr lang="zh-CN" altLang="en-US" sz="1200" b="0" i="0" u="none" strike="noStrike" kern="1200" baseline="0" dirty="0" smtClean="0">
                <a:solidFill>
                  <a:schemeClr val="tx1"/>
                </a:solidFill>
                <a:latin typeface="+mn-lt"/>
                <a:ea typeface="+mn-ea"/>
                <a:cs typeface="+mn-cs"/>
              </a:rPr>
              <a:t>分钟左右的时候达到峰值主要原因可能</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10 </a:t>
            </a:r>
            <a:r>
              <a:rPr lang="zh-CN" altLang="en-US" sz="1200" b="0" i="0" u="none" strike="noStrike" kern="1200" baseline="0" dirty="0" smtClean="0">
                <a:solidFill>
                  <a:schemeClr val="tx1"/>
                </a:solidFill>
                <a:latin typeface="+mn-lt"/>
                <a:ea typeface="+mn-ea"/>
                <a:cs typeface="+mn-cs"/>
              </a:rPr>
              <a:t>和</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12 </a:t>
            </a:r>
            <a:r>
              <a:rPr lang="zh-CN" altLang="en-US" sz="1200" b="0" i="0" u="none" strike="noStrike" kern="1200" baseline="0" dirty="0" smtClean="0">
                <a:solidFill>
                  <a:schemeClr val="tx1"/>
                </a:solidFill>
                <a:latin typeface="+mn-lt"/>
                <a:ea typeface="+mn-ea"/>
                <a:cs typeface="+mn-cs"/>
              </a:rPr>
              <a:t>在数据采集期间选修的学校课程相同造成的。学</a:t>
            </a:r>
          </a:p>
          <a:p>
            <a:r>
              <a:rPr lang="zh-CN" altLang="en-US" sz="1200" b="0" i="0" u="none" strike="noStrike" kern="1200" baseline="0" dirty="0" smtClean="0">
                <a:solidFill>
                  <a:schemeClr val="tx1"/>
                </a:solidFill>
                <a:latin typeface="+mn-lt"/>
                <a:ea typeface="+mn-ea"/>
                <a:cs typeface="+mn-cs"/>
              </a:rPr>
              <a:t>校教学安排为</a:t>
            </a:r>
            <a:r>
              <a:rPr lang="en-US" altLang="zh-CN" sz="1200" b="0" i="0" u="none" strike="noStrike" kern="1200" baseline="0" dirty="0" smtClean="0">
                <a:solidFill>
                  <a:schemeClr val="tx1"/>
                </a:solidFill>
                <a:latin typeface="+mn-lt"/>
                <a:ea typeface="+mn-ea"/>
                <a:cs typeface="+mn-cs"/>
              </a:rPr>
              <a:t>45 </a:t>
            </a:r>
            <a:r>
              <a:rPr lang="zh-CN" altLang="en-US" sz="1200" b="0" i="0" u="none" strike="noStrike" kern="1200" baseline="0" dirty="0" smtClean="0">
                <a:solidFill>
                  <a:schemeClr val="tx1"/>
                </a:solidFill>
                <a:latin typeface="+mn-lt"/>
                <a:ea typeface="+mn-ea"/>
                <a:cs typeface="+mn-cs"/>
              </a:rPr>
              <a:t>分钟每课时加上课间休息时间，若两个用户选修了相同的课程，那么基于轨迹数据计算得到的用户关系强度在时间粒度接近</a:t>
            </a:r>
            <a:r>
              <a:rPr lang="en-US" altLang="zh-CN" sz="1200" b="0" i="0" u="none" strike="noStrike" kern="1200" baseline="0" dirty="0" smtClean="0">
                <a:solidFill>
                  <a:schemeClr val="tx1"/>
                </a:solidFill>
                <a:latin typeface="+mn-lt"/>
                <a:ea typeface="+mn-ea"/>
                <a:cs typeface="+mn-cs"/>
              </a:rPr>
              <a:t>100 </a:t>
            </a:r>
            <a:r>
              <a:rPr lang="zh-CN" altLang="en-US" sz="1200" b="0" i="0" u="none" strike="noStrike" kern="1200" baseline="0" dirty="0" smtClean="0">
                <a:solidFill>
                  <a:schemeClr val="tx1"/>
                </a:solidFill>
                <a:latin typeface="+mn-lt"/>
                <a:ea typeface="+mn-ea"/>
                <a:cs typeface="+mn-cs"/>
              </a:rPr>
              <a:t>分钟时将取得较好效果。</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31</a:t>
            </a:fld>
            <a:endParaRPr lang="zh-CN" altLang="en-US"/>
          </a:p>
        </p:txBody>
      </p:sp>
    </p:spTree>
    <p:extLst>
      <p:ext uri="{BB962C8B-B14F-4D97-AF65-F5344CB8AC3E}">
        <p14:creationId xmlns:p14="http://schemas.microsoft.com/office/powerpoint/2010/main" val="2392932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32</a:t>
            </a:fld>
            <a:endParaRPr lang="zh-CN" altLang="en-US"/>
          </a:p>
        </p:txBody>
      </p:sp>
    </p:spTree>
    <p:extLst>
      <p:ext uri="{BB962C8B-B14F-4D97-AF65-F5344CB8AC3E}">
        <p14:creationId xmlns:p14="http://schemas.microsoft.com/office/powerpoint/2010/main" val="3031034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spc="25" dirty="0" smtClean="0">
                <a:latin typeface="楷体"/>
                <a:cs typeface="楷体"/>
              </a:rPr>
              <a:t>这一系列传感器使智能手机除了基本的通</a:t>
            </a:r>
            <a:r>
              <a:rPr lang="zh-CN" altLang="en-US" sz="1200" spc="-5" dirty="0" smtClean="0">
                <a:latin typeface="楷体"/>
                <a:cs typeface="楷体"/>
              </a:rPr>
              <a:t>信</a:t>
            </a:r>
            <a:r>
              <a:rPr lang="zh-CN" altLang="en-US" sz="1200" spc="-5" dirty="0" smtClean="0">
                <a:latin typeface="Times New Roman"/>
                <a:cs typeface="Times New Roman"/>
              </a:rPr>
              <a:t> </a:t>
            </a:r>
            <a:r>
              <a:rPr lang="zh-CN" altLang="en-US" sz="1200" spc="25" dirty="0" smtClean="0">
                <a:latin typeface="楷体"/>
                <a:cs typeface="楷体"/>
              </a:rPr>
              <a:t>功能外，还能完成更多复杂的任务如拍照、上网、</a:t>
            </a:r>
            <a:r>
              <a:rPr lang="zh-CN" altLang="en-US" sz="1200" spc="-5" dirty="0" smtClean="0">
                <a:latin typeface="楷体"/>
                <a:cs typeface="楷体"/>
              </a:rPr>
              <a:t>导</a:t>
            </a:r>
            <a:r>
              <a:rPr lang="zh-CN" altLang="en-US" sz="1200" spc="-5" dirty="0" smtClean="0">
                <a:latin typeface="Times New Roman"/>
                <a:cs typeface="Times New Roman"/>
              </a:rPr>
              <a:t> </a:t>
            </a:r>
            <a:r>
              <a:rPr lang="zh-CN" altLang="en-US" sz="1200" spc="-5" dirty="0" smtClean="0">
                <a:latin typeface="楷体"/>
                <a:cs typeface="楷体"/>
              </a:rPr>
              <a:t>航、指纹识别等。</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a:t>
            </a:fld>
            <a:endParaRPr lang="zh-CN" altLang="en-US"/>
          </a:p>
        </p:txBody>
      </p:sp>
    </p:spTree>
    <p:extLst>
      <p:ext uri="{BB962C8B-B14F-4D97-AF65-F5344CB8AC3E}">
        <p14:creationId xmlns:p14="http://schemas.microsoft.com/office/powerpoint/2010/main" val="4000690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33</a:t>
            </a:fld>
            <a:endParaRPr lang="zh-CN" altLang="en-US"/>
          </a:p>
        </p:txBody>
      </p:sp>
    </p:spTree>
    <p:extLst>
      <p:ext uri="{BB962C8B-B14F-4D97-AF65-F5344CB8AC3E}">
        <p14:creationId xmlns:p14="http://schemas.microsoft.com/office/powerpoint/2010/main" val="2590804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34</a:t>
            </a:fld>
            <a:endParaRPr lang="zh-CN" altLang="en-US"/>
          </a:p>
        </p:txBody>
      </p:sp>
    </p:spTree>
    <p:extLst>
      <p:ext uri="{BB962C8B-B14F-4D97-AF65-F5344CB8AC3E}">
        <p14:creationId xmlns:p14="http://schemas.microsoft.com/office/powerpoint/2010/main" val="15207542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35</a:t>
            </a:fld>
            <a:endParaRPr lang="zh-CN" altLang="en-US"/>
          </a:p>
        </p:txBody>
      </p:sp>
    </p:spTree>
    <p:extLst>
      <p:ext uri="{BB962C8B-B14F-4D97-AF65-F5344CB8AC3E}">
        <p14:creationId xmlns:p14="http://schemas.microsoft.com/office/powerpoint/2010/main" val="8457314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36</a:t>
            </a:fld>
            <a:endParaRPr lang="zh-CN" altLang="en-US"/>
          </a:p>
        </p:txBody>
      </p:sp>
    </p:spTree>
    <p:extLst>
      <p:ext uri="{BB962C8B-B14F-4D97-AF65-F5344CB8AC3E}">
        <p14:creationId xmlns:p14="http://schemas.microsoft.com/office/powerpoint/2010/main" val="7102079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37</a:t>
            </a:fld>
            <a:endParaRPr lang="zh-CN" altLang="en-US"/>
          </a:p>
        </p:txBody>
      </p:sp>
    </p:spTree>
    <p:extLst>
      <p:ext uri="{BB962C8B-B14F-4D97-AF65-F5344CB8AC3E}">
        <p14:creationId xmlns:p14="http://schemas.microsoft.com/office/powerpoint/2010/main" val="1753224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38</a:t>
            </a:fld>
            <a:endParaRPr lang="zh-CN" altLang="en-US"/>
          </a:p>
        </p:txBody>
      </p:sp>
    </p:spTree>
    <p:extLst>
      <p:ext uri="{BB962C8B-B14F-4D97-AF65-F5344CB8AC3E}">
        <p14:creationId xmlns:p14="http://schemas.microsoft.com/office/powerpoint/2010/main" val="2879851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带带摩尔定律的规则</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4</a:t>
            </a:fld>
            <a:endParaRPr lang="zh-CN" altLang="en-US"/>
          </a:p>
        </p:txBody>
      </p:sp>
    </p:spTree>
    <p:extLst>
      <p:ext uri="{BB962C8B-B14F-4D97-AF65-F5344CB8AC3E}">
        <p14:creationId xmlns:p14="http://schemas.microsoft.com/office/powerpoint/2010/main" val="2329243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智能手机普及率</a:t>
            </a:r>
            <a:r>
              <a:rPr lang="en-US" altLang="zh-CN" dirty="0" smtClean="0"/>
              <a:t>46.4%</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5</a:t>
            </a:fld>
            <a:endParaRPr lang="zh-CN" altLang="en-US"/>
          </a:p>
        </p:txBody>
      </p:sp>
    </p:spTree>
    <p:extLst>
      <p:ext uri="{BB962C8B-B14F-4D97-AF65-F5344CB8AC3E}">
        <p14:creationId xmlns:p14="http://schemas.microsoft.com/office/powerpoint/2010/main" val="2178503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这里承上启下，讲用户多，能够收集哪些数据，可以做为我们的研究的数据来源</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6</a:t>
            </a:fld>
            <a:endParaRPr lang="zh-CN" altLang="en-US"/>
          </a:p>
        </p:txBody>
      </p:sp>
    </p:spTree>
    <p:extLst>
      <p:ext uri="{BB962C8B-B14F-4D97-AF65-F5344CB8AC3E}">
        <p14:creationId xmlns:p14="http://schemas.microsoft.com/office/powerpoint/2010/main" val="1115949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对社会网络分析提供更多信息</a:t>
            </a:r>
            <a:endParaRPr lang="en-US" altLang="zh-CN" dirty="0" smtClean="0">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对团队协作，了解提供一定的决策支持</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更深入的理解人类社会的演化过程</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改进推荐系统，搜索引擎的结果</a:t>
            </a:r>
          </a:p>
        </p:txBody>
      </p:sp>
      <p:sp>
        <p:nvSpPr>
          <p:cNvPr id="4" name="灯片编号占位符 3"/>
          <p:cNvSpPr>
            <a:spLocks noGrp="1"/>
          </p:cNvSpPr>
          <p:nvPr>
            <p:ph type="sldNum" sz="quarter" idx="10"/>
          </p:nvPr>
        </p:nvSpPr>
        <p:spPr/>
        <p:txBody>
          <a:bodyPr/>
          <a:lstStyle/>
          <a:p>
            <a:fld id="{0FA145DA-22A1-4C79-B7DA-B1A43A3BAC29}" type="slidenum">
              <a:rPr lang="zh-CN" altLang="en-US" smtClean="0"/>
              <a:t>7</a:t>
            </a:fld>
            <a:endParaRPr lang="zh-CN" altLang="en-US"/>
          </a:p>
        </p:txBody>
      </p:sp>
    </p:spTree>
    <p:extLst>
      <p:ext uri="{BB962C8B-B14F-4D97-AF65-F5344CB8AC3E}">
        <p14:creationId xmlns:p14="http://schemas.microsoft.com/office/powerpoint/2010/main" val="2470557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en-US" altLang="zh-CN" baseline="0" dirty="0" smtClean="0"/>
              <a:t> </a:t>
            </a:r>
            <a:r>
              <a:rPr lang="zh-CN" altLang="en-US" baseline="0" dirty="0" smtClean="0"/>
              <a:t>这里的关系是指家人，朋友、同事等，</a:t>
            </a:r>
            <a:r>
              <a:rPr lang="zh-CN" altLang="en-US" sz="1200" spc="25" dirty="0" smtClean="0">
                <a:latin typeface="楷体"/>
                <a:cs typeface="楷体"/>
              </a:rPr>
              <a:t>用户的相似度和他们在社交网络中的亲近度有</a:t>
            </a:r>
            <a:r>
              <a:rPr lang="zh-CN" altLang="en-US" sz="1200" spc="-5" dirty="0" smtClean="0">
                <a:latin typeface="楷体"/>
                <a:cs typeface="楷体"/>
              </a:rPr>
              <a:t>很</a:t>
            </a:r>
            <a:r>
              <a:rPr lang="zh-CN" altLang="en-US" sz="1200" spc="-5" dirty="0" smtClean="0">
                <a:latin typeface="Times New Roman"/>
                <a:cs typeface="Times New Roman"/>
              </a:rPr>
              <a:t> </a:t>
            </a:r>
            <a:r>
              <a:rPr lang="zh-CN" altLang="en-US" sz="1200" spc="-5" dirty="0" smtClean="0">
                <a:latin typeface="楷体"/>
                <a:cs typeface="楷体"/>
              </a:rPr>
              <a:t>强的关系</a:t>
            </a:r>
            <a:endParaRPr lang="zh-CN" altLang="en-US" sz="1200" dirty="0" smtClean="0">
              <a:latin typeface="楷体"/>
              <a:cs typeface="楷体"/>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sz="1200" dirty="0" smtClean="0">
                <a:latin typeface="Adobe 楷体 Std R" panose="02020400000000000000" pitchFamily="18" charset="-122"/>
                <a:ea typeface="Adobe 楷体 Std R" panose="02020400000000000000" pitchFamily="18" charset="-122"/>
              </a:rPr>
              <a:t>基于社交数据的用户关系处理计算，大多数是从通话记录。短信记录，社交软件使用记录，通讯录备注等出发来进行特征提取计算用户之间的关系分类情况。</a:t>
            </a:r>
            <a:endParaRPr lang="en-US" altLang="zh-CN" sz="1200" dirty="0" smtClean="0">
              <a:latin typeface="Adobe 楷体 Std R" panose="02020400000000000000" pitchFamily="18" charset="-122"/>
              <a:ea typeface="Adobe 楷体 Std R" panose="02020400000000000000" pitchFamily="18" charset="-122"/>
            </a:endParaRPr>
          </a:p>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8</a:t>
            </a:fld>
            <a:endParaRPr lang="zh-CN" altLang="en-US"/>
          </a:p>
        </p:txBody>
      </p:sp>
    </p:spTree>
    <p:extLst>
      <p:ext uri="{BB962C8B-B14F-4D97-AF65-F5344CB8AC3E}">
        <p14:creationId xmlns:p14="http://schemas.microsoft.com/office/powerpoint/2010/main" val="1249274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sz="1200" spc="-5" dirty="0" smtClean="0">
                <a:latin typeface="楷体"/>
                <a:cs typeface="楷体"/>
              </a:rPr>
              <a:t>对于语义轨迹</a:t>
            </a:r>
            <a:r>
              <a:rPr lang="en-US" altLang="zh-CN" sz="1200" i="1" spc="-5" dirty="0" smtClean="0">
                <a:latin typeface="Times New Roman"/>
                <a:cs typeface="Times New Roman"/>
              </a:rPr>
              <a:t>P</a:t>
            </a:r>
            <a:r>
              <a:rPr lang="en-US" altLang="zh-CN" sz="1200" i="1" spc="30" dirty="0" smtClean="0">
                <a:latin typeface="Times New Roman"/>
                <a:cs typeface="Times New Roman"/>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9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Cinema</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50" dirty="0" smtClean="0">
                <a:latin typeface="Times New Roman"/>
                <a:cs typeface="Times New Roman"/>
              </a:rPr>
              <a:t> </a:t>
            </a:r>
            <a:r>
              <a:rPr lang="en-US" altLang="zh-CN" sz="1200" i="1" spc="-75" dirty="0" smtClean="0">
                <a:latin typeface="Verdana"/>
                <a:cs typeface="Verdana"/>
              </a:rPr>
              <a:t>&gt;</a:t>
            </a:r>
            <a:r>
              <a:rPr lang="zh-CN" altLang="en-US" sz="1200" spc="-5" dirty="0" smtClean="0">
                <a:latin typeface="楷体"/>
                <a:cs typeface="楷体"/>
              </a:rPr>
              <a:t>和</a:t>
            </a:r>
            <a:r>
              <a:rPr lang="zh-CN" altLang="en-US" sz="1200" spc="-5" dirty="0" smtClean="0">
                <a:latin typeface="Times New Roman"/>
                <a:cs typeface="Times New Roman"/>
              </a:rPr>
              <a:t> </a:t>
            </a:r>
            <a:r>
              <a:rPr lang="zh-CN" altLang="en-US" sz="1200" spc="-5" dirty="0" smtClean="0">
                <a:latin typeface="楷体"/>
                <a:cs typeface="楷体"/>
              </a:rPr>
              <a:t>轨迹</a:t>
            </a:r>
            <a:r>
              <a:rPr lang="en-US" altLang="zh-CN" sz="1200" i="1" spc="-5" dirty="0" smtClean="0">
                <a:latin typeface="Times New Roman"/>
                <a:cs typeface="Times New Roman"/>
              </a:rPr>
              <a:t>Q</a:t>
            </a:r>
            <a:r>
              <a:rPr lang="en-US" altLang="zh-CN" sz="1200" i="1" spc="30" dirty="0" smtClean="0">
                <a:latin typeface="Times New Roman"/>
                <a:cs typeface="Times New Roman"/>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9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Mar</a:t>
            </a:r>
            <a:r>
              <a:rPr lang="en-US" altLang="zh-CN" sz="1200" i="1" spc="-20" dirty="0" smtClean="0">
                <a:latin typeface="Times New Roman"/>
                <a:cs typeface="Times New Roman"/>
              </a:rPr>
              <a:t>k</a:t>
            </a:r>
            <a:r>
              <a:rPr lang="en-US" altLang="zh-CN" sz="1200" i="1" spc="-5" dirty="0" smtClean="0">
                <a:latin typeface="Times New Roman"/>
                <a:cs typeface="Times New Roman"/>
              </a:rPr>
              <a:t>e</a:t>
            </a:r>
            <a:r>
              <a:rPr lang="en-US" altLang="zh-CN" sz="1200" i="1" spc="10" dirty="0" smtClean="0">
                <a:latin typeface="Times New Roman"/>
                <a:cs typeface="Times New Roman"/>
              </a:rPr>
              <a:t>t</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50" dirty="0" smtClean="0">
                <a:latin typeface="Times New Roman"/>
                <a:cs typeface="Times New Roman"/>
              </a:rPr>
              <a:t> </a:t>
            </a:r>
            <a:r>
              <a:rPr lang="en-US" altLang="zh-CN" sz="1200" i="1" spc="-75" dirty="0" smtClean="0">
                <a:latin typeface="Verdana"/>
                <a:cs typeface="Verdana"/>
              </a:rPr>
              <a:t>&gt;</a:t>
            </a:r>
            <a:r>
              <a:rPr lang="zh-CN" altLang="en-US" sz="1200" spc="-5" dirty="0" smtClean="0">
                <a:latin typeface="楷体"/>
                <a:cs typeface="楷体"/>
              </a:rPr>
              <a:t>，</a:t>
            </a:r>
            <a:r>
              <a:rPr lang="en-US" altLang="zh-CN" sz="1200" spc="-5" dirty="0" smtClean="0">
                <a:latin typeface="Times New Roman"/>
                <a:cs typeface="Times New Roman"/>
              </a:rPr>
              <a:t> </a:t>
            </a:r>
            <a:r>
              <a:rPr lang="zh-CN" altLang="en-US" sz="1200" spc="0" dirty="0" smtClean="0">
                <a:latin typeface="楷体"/>
                <a:cs typeface="楷体"/>
              </a:rPr>
              <a:t>计算</a:t>
            </a:r>
            <a:r>
              <a:rPr lang="zh-CN" altLang="en-US" sz="1200" spc="-5" dirty="0" smtClean="0">
                <a:latin typeface="楷体"/>
                <a:cs typeface="楷体"/>
              </a:rPr>
              <a:t>出</a:t>
            </a:r>
            <a:r>
              <a:rPr lang="en-US" altLang="zh-CN" sz="1200" i="1" spc="-5" dirty="0" smtClean="0">
                <a:latin typeface="Times New Roman"/>
                <a:cs typeface="Times New Roman"/>
              </a:rPr>
              <a:t>LC</a:t>
            </a:r>
            <a:r>
              <a:rPr lang="en-US" altLang="zh-CN" sz="1200" i="1" dirty="0" smtClean="0">
                <a:latin typeface="Times New Roman"/>
                <a:cs typeface="Times New Roman"/>
              </a:rPr>
              <a:t>S</a:t>
            </a:r>
            <a:r>
              <a:rPr lang="en-US" altLang="zh-CN" sz="1200" spc="60" dirty="0" smtClean="0">
                <a:latin typeface="Lucida Sans Unicode"/>
                <a:cs typeface="Lucida Sans Unicode"/>
              </a:rPr>
              <a:t>(</a:t>
            </a:r>
            <a:r>
              <a:rPr lang="en-US" altLang="zh-CN" sz="1200" i="1" spc="-5" dirty="0" smtClean="0">
                <a:latin typeface="Times New Roman"/>
                <a:cs typeface="Times New Roman"/>
              </a:rPr>
              <a:t>P</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Q</a:t>
            </a:r>
            <a:r>
              <a:rPr lang="en-US" altLang="zh-CN" sz="1200" spc="60" dirty="0" smtClean="0">
                <a:latin typeface="Lucida Sans Unicode"/>
                <a:cs typeface="Lucida Sans Unicode"/>
              </a:rPr>
              <a:t>)</a:t>
            </a:r>
            <a:r>
              <a:rPr lang="en-US" altLang="zh-CN" sz="1200" spc="-15" dirty="0" smtClean="0">
                <a:latin typeface="Lucida Sans Unicode"/>
                <a:cs typeface="Lucida Sans Unicode"/>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6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80" dirty="0" smtClean="0">
                <a:latin typeface="Times New Roman"/>
                <a:cs typeface="Times New Roman"/>
              </a:rPr>
              <a:t> </a:t>
            </a:r>
            <a:r>
              <a:rPr lang="en-US" altLang="zh-CN" sz="1200" i="1" spc="-75" dirty="0" smtClean="0">
                <a:latin typeface="Verdana"/>
                <a:cs typeface="Verdana"/>
              </a:rPr>
              <a:t>&gt; </a:t>
            </a:r>
            <a:r>
              <a:rPr lang="zh-CN" altLang="en-US" sz="1200" spc="0" dirty="0" smtClean="0">
                <a:latin typeface="楷体"/>
                <a:cs typeface="楷体"/>
              </a:rPr>
              <a:t>根据</a:t>
            </a:r>
            <a:r>
              <a:rPr lang="zh-CN" altLang="en-US" sz="1200" spc="-5" dirty="0" smtClean="0">
                <a:latin typeface="楷体"/>
                <a:cs typeface="楷体"/>
              </a:rPr>
              <a:t>如</a:t>
            </a:r>
            <a:r>
              <a:rPr lang="zh-CN" altLang="en-US" sz="1200" spc="-5" dirty="0" smtClean="0">
                <a:latin typeface="Times New Roman"/>
                <a:cs typeface="Times New Roman"/>
              </a:rPr>
              <a:t> </a:t>
            </a:r>
            <a:r>
              <a:rPr lang="zh-CN" altLang="en-US" sz="1200" spc="-5" dirty="0" smtClean="0">
                <a:latin typeface="楷体"/>
                <a:cs typeface="楷体"/>
              </a:rPr>
              <a:t>下公式计算特征值</a:t>
            </a:r>
            <a:endParaRPr lang="zh-CN" altLang="en-US" sz="1200" dirty="0" smtClean="0">
              <a:latin typeface="楷体"/>
              <a:cs typeface="楷体"/>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Adobe 楷体 Std R" panose="02020400000000000000" pitchFamily="18" charset="-122"/>
                <a:ea typeface="Adobe 楷体 Std R" panose="02020400000000000000" pitchFamily="18" charset="-122"/>
              </a:rPr>
              <a:t>2.</a:t>
            </a:r>
            <a:r>
              <a:rPr lang="zh-CN" altLang="en-US" sz="1200" dirty="0" smtClean="0">
                <a:latin typeface="Adobe 楷体 Std R" panose="02020400000000000000" pitchFamily="18" charset="-122"/>
                <a:ea typeface="Adobe 楷体 Std R" panose="02020400000000000000" pitchFamily="18" charset="-122"/>
              </a:rPr>
              <a:t>郑宇：输入用户堆积路线，输出用户层次图</a:t>
            </a:r>
            <a:endParaRPr lang="en-US" altLang="zh-CN" sz="1200" dirty="0" smtClean="0">
              <a:latin typeface="Adobe 楷体 Std R" panose="02020400000000000000" pitchFamily="18" charset="-122"/>
              <a:ea typeface="Adobe 楷体 Std R" panose="02020400000000000000" pitchFamily="18"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Adobe 楷体 Std R" panose="02020400000000000000" pitchFamily="18" charset="-122"/>
                <a:ea typeface="Adobe 楷体 Std R" panose="02020400000000000000" pitchFamily="18" charset="-122"/>
              </a:rPr>
              <a:t>3.</a:t>
            </a:r>
            <a:r>
              <a:rPr lang="zh-CN" altLang="en-US" sz="1200" spc="5" dirty="0" smtClean="0">
                <a:latin typeface="楷体"/>
                <a:cs typeface="楷体"/>
              </a:rPr>
              <a:t> “物理接触</a:t>
            </a:r>
            <a:r>
              <a:rPr lang="zh-CN" altLang="en-US" sz="1200" spc="-5" dirty="0" smtClean="0">
                <a:latin typeface="楷体"/>
                <a:cs typeface="楷体"/>
              </a:rPr>
              <a:t>”</a:t>
            </a:r>
            <a:r>
              <a:rPr lang="zh-CN" altLang="en-US" sz="1200" spc="65" dirty="0" smtClean="0">
                <a:latin typeface="Times New Roman"/>
                <a:cs typeface="Times New Roman"/>
              </a:rPr>
              <a:t> </a:t>
            </a:r>
            <a:r>
              <a:rPr lang="zh-CN" altLang="en-US" sz="1200" spc="5" dirty="0" smtClean="0">
                <a:latin typeface="楷体"/>
                <a:cs typeface="楷体"/>
              </a:rPr>
              <a:t>将用户的社交圈划分为室友，好朋友</a:t>
            </a:r>
            <a:r>
              <a:rPr lang="zh-CN" altLang="en-US" sz="1200" spc="-5" dirty="0" smtClean="0">
                <a:latin typeface="楷体"/>
                <a:cs typeface="楷体"/>
              </a:rPr>
              <a:t>，</a:t>
            </a:r>
            <a:r>
              <a:rPr lang="zh-CN" altLang="en-US" sz="1200" spc="-5" dirty="0" smtClean="0">
                <a:latin typeface="Times New Roman"/>
                <a:cs typeface="Times New Roman"/>
              </a:rPr>
              <a:t> </a:t>
            </a:r>
            <a:r>
              <a:rPr lang="zh-CN" altLang="en-US" sz="1200" spc="25" dirty="0" smtClean="0">
                <a:latin typeface="楷体"/>
                <a:cs typeface="楷体"/>
              </a:rPr>
              <a:t>工作伙伴等</a:t>
            </a:r>
            <a:endParaRPr lang="en-US" altLang="zh-CN" sz="1200" dirty="0" smtClean="0">
              <a:latin typeface="Adobe 楷体 Std R" panose="02020400000000000000" pitchFamily="18" charset="-122"/>
              <a:ea typeface="Adobe 楷体 Std R" panose="02020400000000000000" pitchFamily="18" charset="-122"/>
            </a:endParaRPr>
          </a:p>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9</a:t>
            </a:fld>
            <a:endParaRPr lang="zh-CN" altLang="en-US"/>
          </a:p>
        </p:txBody>
      </p:sp>
    </p:spTree>
    <p:extLst>
      <p:ext uri="{BB962C8B-B14F-4D97-AF65-F5344CB8AC3E}">
        <p14:creationId xmlns:p14="http://schemas.microsoft.com/office/powerpoint/2010/main" val="1184666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942010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43739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1446593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47154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602154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74A097D-A8F6-4FD1-81C2-6A7896E4B1DD}" type="datetimeFigureOut">
              <a:rPr lang="zh-CN" altLang="en-US" smtClean="0"/>
              <a:t>2016/12/3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990275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74A097D-A8F6-4FD1-81C2-6A7896E4B1DD}" type="datetimeFigureOut">
              <a:rPr lang="zh-CN" altLang="en-US" smtClean="0"/>
              <a:t>2016/12/3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581510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74A097D-A8F6-4FD1-81C2-6A7896E4B1DD}" type="datetimeFigureOut">
              <a:rPr lang="zh-CN" altLang="en-US" smtClean="0"/>
              <a:t>2016/12/3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018206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74A097D-A8F6-4FD1-81C2-6A7896E4B1DD}" type="datetimeFigureOut">
              <a:rPr lang="zh-CN" altLang="en-US" smtClean="0"/>
              <a:t>2016/12/3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649357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74A097D-A8F6-4FD1-81C2-6A7896E4B1DD}" type="datetimeFigureOut">
              <a:rPr lang="zh-CN" altLang="en-US" smtClean="0"/>
              <a:t>2016/12/3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88340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74A097D-A8F6-4FD1-81C2-6A7896E4B1DD}" type="datetimeFigureOut">
              <a:rPr lang="zh-CN" altLang="en-US" smtClean="0"/>
              <a:t>2016/12/3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3245749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4A097D-A8F6-4FD1-81C2-6A7896E4B1DD}" type="datetimeFigureOut">
              <a:rPr lang="zh-CN" altLang="en-US" smtClean="0"/>
              <a:t>2016/12/3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3888605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notesSlide" Target="../notesSlides/notesSlide13.xml"/><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0.emf"/><Relationship Id="rId11" Type="http://schemas.openxmlformats.org/officeDocument/2006/relationships/image" Target="../media/image16.png"/><Relationship Id="rId5" Type="http://schemas.openxmlformats.org/officeDocument/2006/relationships/oleObject" Target="../embeddings/oleObject1.bin"/><Relationship Id="rId10" Type="http://schemas.openxmlformats.org/officeDocument/2006/relationships/image" Target="../media/image15.png"/><Relationship Id="rId4" Type="http://schemas.openxmlformats.org/officeDocument/2006/relationships/image" Target="../media/image1.jpg"/><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notesSlide" Target="../notesSlides/notesSlide15.xml"/><Relationship Id="rId7" Type="http://schemas.openxmlformats.org/officeDocument/2006/relationships/image" Target="../media/image28.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24.emf"/><Relationship Id="rId4" Type="http://schemas.openxmlformats.org/officeDocument/2006/relationships/image" Target="../media/image25.png"/><Relationship Id="rId9"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31.gi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32.emf"/><Relationship Id="rId5" Type="http://schemas.openxmlformats.org/officeDocument/2006/relationships/oleObject" Target="../embeddings/oleObject4.bin"/><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8.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37.emf"/></Relationships>
</file>

<file path=ppt/slides/_rels/slide25.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7.xml"/><Relationship Id="rId6" Type="http://schemas.openxmlformats.org/officeDocument/2006/relationships/image" Target="../media/image1.jpg"/><Relationship Id="rId5" Type="http://schemas.openxmlformats.org/officeDocument/2006/relationships/image" Target="../media/image42.emf"/><Relationship Id="rId4" Type="http://schemas.openxmlformats.org/officeDocument/2006/relationships/image" Target="../media/image41.emf"/></Relationships>
</file>

<file path=ppt/slides/_rels/slide27.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2.emf"/><Relationship Id="rId5" Type="http://schemas.openxmlformats.org/officeDocument/2006/relationships/image" Target="../media/image40.emf"/><Relationship Id="rId4" Type="http://schemas.openxmlformats.org/officeDocument/2006/relationships/image" Target="../media/image41.emf"/></Relationships>
</file>

<file path=ppt/slides/_rels/slide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1.emf"/></Relationships>
</file>

<file path=ppt/slides/_rels/slide29.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3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1.jpg"/></Relationships>
</file>

<file path=ppt/slides/_rels/slide3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chart" Target="../charts/chart7.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jpg"/><Relationship Id="rId7"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smtClean="0">
                <a:latin typeface="Adobe 楷体 Std R" panose="02020400000000000000" pitchFamily="18" charset="-122"/>
                <a:ea typeface="Adobe 楷体 Std R" panose="02020400000000000000" pitchFamily="18" charset="-122"/>
              </a:rPr>
              <a:t>基于异构感知数据的用户关系强度分析研究</a:t>
            </a:r>
            <a:endParaRPr lang="zh-CN" altLang="en-US" dirty="0">
              <a:latin typeface="Adobe 楷体 Std R" panose="02020400000000000000" pitchFamily="18" charset="-122"/>
              <a:ea typeface="Adobe 楷体 Std R" panose="02020400000000000000" pitchFamily="18" charset="-122"/>
            </a:endParaRPr>
          </a:p>
        </p:txBody>
      </p:sp>
      <p:sp>
        <p:nvSpPr>
          <p:cNvPr id="3" name="副标题 2"/>
          <p:cNvSpPr>
            <a:spLocks noGrp="1"/>
          </p:cNvSpPr>
          <p:nvPr>
            <p:ph type="subTitle" idx="1"/>
          </p:nvPr>
        </p:nvSpPr>
        <p:spPr>
          <a:xfrm>
            <a:off x="7720793" y="4558488"/>
            <a:ext cx="3458308" cy="961170"/>
          </a:xfrm>
        </p:spPr>
        <p:txBody>
          <a:bodyPr/>
          <a:lstStyle/>
          <a:p>
            <a:pPr algn="l"/>
            <a:r>
              <a:rPr lang="zh-CN" altLang="en-US" dirty="0" smtClean="0">
                <a:latin typeface="Adobe 楷体 Std R" panose="02020400000000000000" pitchFamily="18" charset="-122"/>
                <a:ea typeface="Adobe 楷体 Std R" panose="02020400000000000000" pitchFamily="18" charset="-122"/>
              </a:rPr>
              <a:t>学生：王峰</a:t>
            </a:r>
            <a:endParaRPr lang="en-US" altLang="zh-CN" dirty="0" smtClean="0">
              <a:latin typeface="Adobe 楷体 Std R" panose="02020400000000000000" pitchFamily="18" charset="-122"/>
              <a:ea typeface="Adobe 楷体 Std R" panose="02020400000000000000" pitchFamily="18" charset="-122"/>
            </a:endParaRPr>
          </a:p>
          <a:p>
            <a:pPr algn="l"/>
            <a:r>
              <a:rPr lang="zh-CN" altLang="en-US" dirty="0" smtClean="0">
                <a:latin typeface="Adobe 楷体 Std R" panose="02020400000000000000" pitchFamily="18" charset="-122"/>
                <a:ea typeface="Adobe 楷体 Std R" panose="02020400000000000000" pitchFamily="18" charset="-122"/>
              </a:rPr>
              <a:t>导师：刘东波 研究员</a:t>
            </a:r>
            <a:endParaRPr lang="zh-CN" altLang="en-US"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6946165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研究内容</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smtClean="0">
                <a:latin typeface="Adobe 黑体 Std R" panose="020B0400000000000000" pitchFamily="34" charset="-122"/>
                <a:ea typeface="Adobe 黑体 Std R" panose="020B0400000000000000" pitchFamily="34" charset="-122"/>
              </a:rPr>
              <a:t>基于智能手机</a:t>
            </a:r>
            <a:r>
              <a:rPr lang="zh-CN" altLang="en-US" dirty="0">
                <a:latin typeface="Adobe 黑体 Std R" panose="020B0400000000000000" pitchFamily="34" charset="-122"/>
                <a:ea typeface="Adobe 黑体 Std R" panose="020B0400000000000000" pitchFamily="34" charset="-122"/>
              </a:rPr>
              <a:t>的</a:t>
            </a:r>
            <a:r>
              <a:rPr lang="zh-CN" altLang="en-US" dirty="0" smtClean="0">
                <a:latin typeface="Adobe 黑体 Std R" panose="020B0400000000000000" pitchFamily="34" charset="-122"/>
                <a:ea typeface="Adobe 黑体 Std R" panose="020B0400000000000000" pitchFamily="34" charset="-122"/>
              </a:rPr>
              <a:t>异构感知数据计算用户之间的关系强度</a:t>
            </a:r>
            <a:endParaRPr lang="en-US" altLang="zh-CN" dirty="0" smtClean="0">
              <a:latin typeface="Adobe 黑体 Std R" panose="020B0400000000000000" pitchFamily="34" charset="-122"/>
              <a:ea typeface="Adobe 黑体 Std R" panose="020B0400000000000000" pitchFamily="34" charset="-122"/>
            </a:endParaRPr>
          </a:p>
          <a:p>
            <a:pPr marL="0" indent="0">
              <a:buFont typeface="Arial" panose="020B0604020202020204" pitchFamily="34" charset="0"/>
              <a:buNone/>
            </a:pPr>
            <a:endParaRPr lang="zh-CN" altLang="en-US" dirty="0" smtClean="0">
              <a:latin typeface="Adobe 黑体 Std R" panose="020B0400000000000000" pitchFamily="34" charset="-122"/>
              <a:ea typeface="Adobe 黑体 Std R" panose="020B0400000000000000" pitchFamily="34" charset="-122"/>
            </a:endParaRPr>
          </a:p>
          <a:p>
            <a:pPr lvl="1"/>
            <a:r>
              <a:rPr lang="zh-CN" altLang="en-US" sz="2000" spc="80" dirty="0" smtClean="0">
                <a:latin typeface="楷体"/>
                <a:cs typeface="楷体"/>
              </a:rPr>
              <a:t>基于用户日常轨迹位置数据计算用户之间的关系强度。</a:t>
            </a:r>
            <a:endParaRPr lang="en-US" altLang="zh-CN" sz="2000" spc="80" dirty="0" smtClean="0">
              <a:latin typeface="楷体"/>
              <a:cs typeface="楷体"/>
            </a:endParaRPr>
          </a:p>
          <a:p>
            <a:pPr lvl="1"/>
            <a:endParaRPr lang="en-US" altLang="zh-CN" sz="2000" spc="80" dirty="0">
              <a:latin typeface="楷体"/>
              <a:cs typeface="楷体"/>
            </a:endParaRPr>
          </a:p>
          <a:p>
            <a:pPr lvl="1"/>
            <a:r>
              <a:rPr lang="zh-CN" altLang="en-US" sz="2000" spc="80" dirty="0" smtClean="0">
                <a:latin typeface="楷体"/>
                <a:cs typeface="楷体"/>
              </a:rPr>
              <a:t>基于用户设备</a:t>
            </a:r>
            <a:r>
              <a:rPr lang="en-US" altLang="zh-CN" sz="2000" spc="80" dirty="0" smtClean="0">
                <a:latin typeface="楷体"/>
                <a:cs typeface="楷体"/>
              </a:rPr>
              <a:t>WiFi</a:t>
            </a:r>
            <a:r>
              <a:rPr lang="zh-CN" altLang="en-US" sz="2000" spc="80" dirty="0" smtClean="0">
                <a:latin typeface="楷体"/>
                <a:cs typeface="楷体"/>
              </a:rPr>
              <a:t>上下文环境感知数据计算用户之间的关系强度。</a:t>
            </a:r>
            <a:endParaRPr lang="zh-CN" altLang="en-US" sz="2000" dirty="0" smtClean="0">
              <a:latin typeface="楷体"/>
              <a:cs typeface="楷体"/>
            </a:endParaRPr>
          </a:p>
          <a:p>
            <a:pPr lvl="1"/>
            <a:endParaRPr lang="en-US" altLang="zh-CN" sz="2000" spc="80" dirty="0" smtClean="0">
              <a:latin typeface="楷体"/>
              <a:cs typeface="楷体"/>
            </a:endParaRPr>
          </a:p>
          <a:p>
            <a:pPr lvl="1"/>
            <a:r>
              <a:rPr lang="zh-CN" altLang="en-US" sz="2000" spc="80" dirty="0" smtClean="0">
                <a:latin typeface="楷体"/>
                <a:cs typeface="楷体"/>
              </a:rPr>
              <a:t>基于用户设备蓝牙上下文环境感知数据计算用户之间的关系强度。</a:t>
            </a:r>
            <a:endParaRPr lang="en-US" altLang="zh-CN" sz="2000" spc="80" dirty="0" smtClean="0">
              <a:latin typeface="楷体"/>
              <a:cs typeface="楷体"/>
            </a:endParaRPr>
          </a:p>
          <a:p>
            <a:pPr lvl="1"/>
            <a:endParaRPr lang="en-US" altLang="zh-CN" sz="2000" spc="80" dirty="0">
              <a:latin typeface="楷体"/>
              <a:cs typeface="楷体"/>
            </a:endParaRPr>
          </a:p>
          <a:p>
            <a:pPr lvl="1"/>
            <a:r>
              <a:rPr lang="zh-CN" altLang="en-US" sz="2000" spc="80" dirty="0" smtClean="0">
                <a:latin typeface="楷体"/>
                <a:cs typeface="楷体"/>
              </a:rPr>
              <a:t>采用集成学习思想对计算结果进行融合。</a:t>
            </a:r>
            <a:endParaRPr lang="zh-CN" altLang="en-US" sz="2000" dirty="0" smtClean="0">
              <a:latin typeface="楷体"/>
              <a:cs typeface="楷体"/>
            </a:endParaRPr>
          </a:p>
          <a:p>
            <a:pPr lvl="1"/>
            <a:endParaRPr lang="en-US" altLang="zh-CN" sz="2000" spc="80" dirty="0" smtClean="0">
              <a:latin typeface="楷体"/>
              <a:cs typeface="楷体"/>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1839" y="6251941"/>
            <a:ext cx="2251522" cy="420060"/>
          </a:xfrm>
          <a:prstGeom prst="rect">
            <a:avLst/>
          </a:prstGeom>
        </p:spPr>
      </p:pic>
      <p:pic>
        <p:nvPicPr>
          <p:cNvPr id="5"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589" y="3192587"/>
            <a:ext cx="621029" cy="621029"/>
          </a:xfrm>
          <a:prstGeom prst="rect">
            <a:avLst/>
          </a:prstGeom>
        </p:spPr>
      </p:pic>
      <p:sp>
        <p:nvSpPr>
          <p:cNvPr id="6" name="TextBox 4"/>
          <p:cNvSpPr txBox="1"/>
          <p:nvPr/>
        </p:nvSpPr>
        <p:spPr>
          <a:xfrm>
            <a:off x="1289271" y="3324227"/>
            <a:ext cx="236055" cy="369332"/>
          </a:xfrm>
          <a:prstGeom prst="rect">
            <a:avLst/>
          </a:prstGeom>
          <a:noFill/>
        </p:spPr>
        <p:txBody>
          <a:bodyPr wrap="square" rtlCol="0">
            <a:spAutoFit/>
          </a:bodyPr>
          <a:lstStyle/>
          <a:p>
            <a:r>
              <a:rPr lang="en-US" altLang="zh-CN" dirty="0" smtClean="0"/>
              <a:t>A</a:t>
            </a:r>
            <a:endParaRPr lang="zh-CN" altLang="en-US" dirty="0"/>
          </a:p>
        </p:txBody>
      </p:sp>
      <p:pic>
        <p:nvPicPr>
          <p:cNvPr id="7"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1725" y="2232052"/>
            <a:ext cx="621029" cy="621029"/>
          </a:xfrm>
          <a:prstGeom prst="rect">
            <a:avLst/>
          </a:prstGeom>
        </p:spPr>
      </p:pic>
      <p:sp>
        <p:nvSpPr>
          <p:cNvPr id="8" name="TextBox 10"/>
          <p:cNvSpPr txBox="1"/>
          <p:nvPr/>
        </p:nvSpPr>
        <p:spPr>
          <a:xfrm>
            <a:off x="2513407" y="2363692"/>
            <a:ext cx="236055" cy="369332"/>
          </a:xfrm>
          <a:prstGeom prst="rect">
            <a:avLst/>
          </a:prstGeom>
          <a:noFill/>
        </p:spPr>
        <p:txBody>
          <a:bodyPr wrap="square" rtlCol="0">
            <a:spAutoFit/>
          </a:bodyPr>
          <a:lstStyle/>
          <a:p>
            <a:r>
              <a:rPr lang="en-US" altLang="zh-CN" dirty="0"/>
              <a:t>B</a:t>
            </a:r>
            <a:endParaRPr lang="zh-CN" altLang="en-US" dirty="0"/>
          </a:p>
        </p:txBody>
      </p:sp>
      <p:pic>
        <p:nvPicPr>
          <p:cNvPr id="9"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5359" y="3192587"/>
            <a:ext cx="621029" cy="621029"/>
          </a:xfrm>
          <a:prstGeom prst="rect">
            <a:avLst/>
          </a:prstGeom>
        </p:spPr>
      </p:pic>
      <p:sp>
        <p:nvSpPr>
          <p:cNvPr id="10" name="TextBox 12"/>
          <p:cNvSpPr txBox="1"/>
          <p:nvPr/>
        </p:nvSpPr>
        <p:spPr>
          <a:xfrm>
            <a:off x="2517041" y="3324227"/>
            <a:ext cx="236055" cy="369332"/>
          </a:xfrm>
          <a:prstGeom prst="rect">
            <a:avLst/>
          </a:prstGeom>
          <a:noFill/>
        </p:spPr>
        <p:txBody>
          <a:bodyPr wrap="square" rtlCol="0">
            <a:spAutoFit/>
          </a:bodyPr>
          <a:lstStyle/>
          <a:p>
            <a:r>
              <a:rPr lang="en-US" altLang="zh-CN" dirty="0"/>
              <a:t>C</a:t>
            </a:r>
            <a:endParaRPr lang="zh-CN" altLang="en-US" dirty="0"/>
          </a:p>
        </p:txBody>
      </p:sp>
      <p:pic>
        <p:nvPicPr>
          <p:cNvPr id="11"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1725" y="4280328"/>
            <a:ext cx="621029" cy="621029"/>
          </a:xfrm>
          <a:prstGeom prst="rect">
            <a:avLst/>
          </a:prstGeom>
        </p:spPr>
      </p:pic>
      <p:sp>
        <p:nvSpPr>
          <p:cNvPr id="12" name="TextBox 14"/>
          <p:cNvSpPr txBox="1"/>
          <p:nvPr/>
        </p:nvSpPr>
        <p:spPr>
          <a:xfrm>
            <a:off x="2513407" y="4411968"/>
            <a:ext cx="236055" cy="369332"/>
          </a:xfrm>
          <a:prstGeom prst="rect">
            <a:avLst/>
          </a:prstGeom>
          <a:noFill/>
        </p:spPr>
        <p:txBody>
          <a:bodyPr wrap="square" rtlCol="0">
            <a:spAutoFit/>
          </a:bodyPr>
          <a:lstStyle/>
          <a:p>
            <a:r>
              <a:rPr lang="en-US" altLang="zh-CN" dirty="0"/>
              <a:t>D</a:t>
            </a:r>
            <a:endParaRPr lang="zh-CN" altLang="en-US" dirty="0"/>
          </a:p>
        </p:txBody>
      </p:sp>
      <p:cxnSp>
        <p:nvCxnSpPr>
          <p:cNvPr id="13" name="直接箭头连接符 12"/>
          <p:cNvCxnSpPr>
            <a:stCxn id="5" idx="3"/>
          </p:cNvCxnSpPr>
          <p:nvPr/>
        </p:nvCxnSpPr>
        <p:spPr>
          <a:xfrm flipV="1">
            <a:off x="1748618" y="2489409"/>
            <a:ext cx="496789" cy="101369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5" idx="3"/>
          </p:cNvCxnSpPr>
          <p:nvPr/>
        </p:nvCxnSpPr>
        <p:spPr>
          <a:xfrm flipV="1">
            <a:off x="1748618" y="3449944"/>
            <a:ext cx="496789" cy="5315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5" idx="3"/>
          </p:cNvCxnSpPr>
          <p:nvPr/>
        </p:nvCxnSpPr>
        <p:spPr>
          <a:xfrm>
            <a:off x="1748618" y="3503102"/>
            <a:ext cx="650922" cy="103954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8436" y="2279929"/>
            <a:ext cx="457200" cy="457200"/>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5194" y="4376231"/>
            <a:ext cx="457200" cy="457200"/>
          </a:xfrm>
          <a:prstGeom prst="rect">
            <a:avLst/>
          </a:prstGeom>
        </p:spPr>
      </p:pic>
      <p:pic>
        <p:nvPicPr>
          <p:cNvPr id="18" name="图片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9981" y="3315174"/>
            <a:ext cx="457200" cy="457200"/>
          </a:xfrm>
          <a:prstGeom prst="rect">
            <a:avLst/>
          </a:prstGeom>
        </p:spPr>
      </p:pic>
      <p:sp>
        <p:nvSpPr>
          <p:cNvPr id="21" name="加号 20"/>
          <p:cNvSpPr/>
          <p:nvPr/>
        </p:nvSpPr>
        <p:spPr>
          <a:xfrm>
            <a:off x="3856069" y="3114809"/>
            <a:ext cx="723900" cy="723428"/>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22"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6674" y="3027116"/>
            <a:ext cx="722387" cy="722387"/>
          </a:xfrm>
          <a:prstGeom prst="rect">
            <a:avLst/>
          </a:prstGeom>
        </p:spPr>
      </p:pic>
      <p:sp>
        <p:nvSpPr>
          <p:cNvPr id="23" name="TextBox 26"/>
          <p:cNvSpPr txBox="1"/>
          <p:nvPr/>
        </p:nvSpPr>
        <p:spPr>
          <a:xfrm>
            <a:off x="7529702" y="3239416"/>
            <a:ext cx="286067" cy="369332"/>
          </a:xfrm>
          <a:prstGeom prst="rect">
            <a:avLst/>
          </a:prstGeom>
          <a:noFill/>
        </p:spPr>
        <p:txBody>
          <a:bodyPr wrap="square" rtlCol="0">
            <a:spAutoFit/>
          </a:bodyPr>
          <a:lstStyle/>
          <a:p>
            <a:r>
              <a:rPr lang="en-US" altLang="zh-CN" dirty="0"/>
              <a:t>B</a:t>
            </a:r>
            <a:endParaRPr lang="zh-CN" altLang="en-US" dirty="0"/>
          </a:p>
        </p:txBody>
      </p:sp>
      <p:pic>
        <p:nvPicPr>
          <p:cNvPr id="24"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92888" y="3065216"/>
            <a:ext cx="722387" cy="722387"/>
          </a:xfrm>
          <a:prstGeom prst="rect">
            <a:avLst/>
          </a:prstGeom>
        </p:spPr>
      </p:pic>
      <p:sp>
        <p:nvSpPr>
          <p:cNvPr id="25" name="TextBox 28"/>
          <p:cNvSpPr txBox="1"/>
          <p:nvPr/>
        </p:nvSpPr>
        <p:spPr>
          <a:xfrm>
            <a:off x="9105916" y="3277516"/>
            <a:ext cx="286067" cy="369332"/>
          </a:xfrm>
          <a:prstGeom prst="rect">
            <a:avLst/>
          </a:prstGeom>
          <a:noFill/>
        </p:spPr>
        <p:txBody>
          <a:bodyPr wrap="square" rtlCol="0">
            <a:spAutoFit/>
          </a:bodyPr>
          <a:lstStyle/>
          <a:p>
            <a:r>
              <a:rPr lang="en-US" altLang="zh-CN" dirty="0"/>
              <a:t>C</a:t>
            </a:r>
            <a:endParaRPr lang="zh-CN" altLang="en-US" dirty="0"/>
          </a:p>
        </p:txBody>
      </p:sp>
      <p:pic>
        <p:nvPicPr>
          <p:cNvPr id="26"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84572" y="3033567"/>
            <a:ext cx="722387" cy="722387"/>
          </a:xfrm>
          <a:prstGeom prst="rect">
            <a:avLst/>
          </a:prstGeom>
        </p:spPr>
      </p:pic>
      <p:sp>
        <p:nvSpPr>
          <p:cNvPr id="27" name="TextBox 30"/>
          <p:cNvSpPr txBox="1"/>
          <p:nvPr/>
        </p:nvSpPr>
        <p:spPr>
          <a:xfrm>
            <a:off x="10897600" y="3245867"/>
            <a:ext cx="286067" cy="369332"/>
          </a:xfrm>
          <a:prstGeom prst="rect">
            <a:avLst/>
          </a:prstGeom>
          <a:noFill/>
        </p:spPr>
        <p:txBody>
          <a:bodyPr wrap="square" rtlCol="0">
            <a:spAutoFit/>
          </a:bodyPr>
          <a:lstStyle/>
          <a:p>
            <a:r>
              <a:rPr lang="en-US" altLang="zh-CN" dirty="0"/>
              <a:t>D</a:t>
            </a:r>
            <a:endParaRPr lang="zh-CN" altLang="en-US" dirty="0"/>
          </a:p>
        </p:txBody>
      </p:sp>
      <p:sp>
        <p:nvSpPr>
          <p:cNvPr id="30" name="右箭头 29"/>
          <p:cNvSpPr/>
          <p:nvPr/>
        </p:nvSpPr>
        <p:spPr>
          <a:xfrm>
            <a:off x="6248400" y="3282077"/>
            <a:ext cx="681023" cy="42100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燕尾形 30"/>
          <p:cNvSpPr/>
          <p:nvPr/>
        </p:nvSpPr>
        <p:spPr>
          <a:xfrm>
            <a:off x="8410575" y="3324699"/>
            <a:ext cx="247650" cy="288610"/>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10020100" y="3315174"/>
            <a:ext cx="247650" cy="288610"/>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69528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par>
                                <p:cTn id="51" presetID="10"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par>
                                <p:cTn id="60" presetID="10" presetClass="entr" presetSubtype="0"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par>
                                <p:cTn id="63" presetID="10"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par>
                                <p:cTn id="69" presetID="10" presetClass="entr" presetSubtype="0" fill="hold"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par>
                                <p:cTn id="72" presetID="10" presetClass="entr" presetSubtype="0" fill="hold"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500"/>
                                        <p:tgtEl>
                                          <p:spTgt spid="17"/>
                                        </p:tgtEl>
                                      </p:cBhvr>
                                    </p:animEffect>
                                  </p:childTnLst>
                                </p:cTn>
                              </p:par>
                              <p:par>
                                <p:cTn id="75" presetID="10" presetClass="entr" presetSubtype="0" fill="hold"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ntr" presetSubtype="0" fill="hold"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0"/>
                                        <p:tgtEl>
                                          <p:spTgt spid="2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fade">
                                      <p:cBhvr>
                                        <p:cTn id="86" dur="500"/>
                                        <p:tgtEl>
                                          <p:spTgt spid="23"/>
                                        </p:tgtEl>
                                      </p:cBhvr>
                                    </p:animEffect>
                                  </p:childTnLst>
                                </p:cTn>
                              </p:par>
                              <p:par>
                                <p:cTn id="87" presetID="10" presetClass="entr" presetSubtype="0" fill="hold"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500"/>
                                        <p:tgtEl>
                                          <p:spTgt spid="25"/>
                                        </p:tgtEl>
                                      </p:cBhvr>
                                    </p:animEffect>
                                  </p:childTnLst>
                                </p:cTn>
                              </p:par>
                              <p:par>
                                <p:cTn id="93" presetID="10" presetClass="entr" presetSubtype="0" fill="hold"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fade">
                                      <p:cBhvr>
                                        <p:cTn id="95" dur="500"/>
                                        <p:tgtEl>
                                          <p:spTgt spid="2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fade">
                                      <p:cBhvr>
                                        <p:cTn id="98" dur="500"/>
                                        <p:tgtEl>
                                          <p:spTgt spid="2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fade">
                                      <p:cBhvr>
                                        <p:cTn id="101" dur="500"/>
                                        <p:tgtEl>
                                          <p:spTgt spid="3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fade">
                                      <p:cBhvr>
                                        <p:cTn id="10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21" grpId="0" animBg="1"/>
      <p:bldP spid="23" grpId="0"/>
      <p:bldP spid="25" grpId="0"/>
      <p:bldP spid="27" grpId="0"/>
      <p:bldP spid="30" grpId="0" animBg="1"/>
      <p:bldP spid="31" grpId="0" animBg="1"/>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数据集</a:t>
            </a:r>
            <a:endParaRPr lang="zh-CN" altLang="en-US" sz="4000" dirty="0">
              <a:latin typeface="Adobe 楷体 Std R" panose="02020400000000000000" pitchFamily="18" charset="-122"/>
              <a:ea typeface="Adobe 楷体 Std R" panose="02020400000000000000" pitchFamily="18"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63" y="1592556"/>
            <a:ext cx="5681319" cy="3446584"/>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3" name="文本框 2"/>
          <p:cNvSpPr txBox="1"/>
          <p:nvPr/>
        </p:nvSpPr>
        <p:spPr>
          <a:xfrm>
            <a:off x="6937513" y="2500240"/>
            <a:ext cx="4939748" cy="163121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smtClean="0">
                <a:latin typeface="Adobe 楷体 Std R" panose="02020400000000000000" pitchFamily="18" charset="-122"/>
                <a:ea typeface="Adobe 楷体 Std R" panose="02020400000000000000" pitchFamily="18" charset="-122"/>
              </a:rPr>
              <a:t>每个志愿者的关系强度主观意识排序表</a:t>
            </a:r>
            <a:endParaRPr lang="en-US" altLang="zh-CN" sz="2000" dirty="0" smtClean="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endParaRPr lang="en-US" altLang="zh-CN" sz="2000" dirty="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endParaRPr lang="en-US" altLang="zh-CN" sz="2000" dirty="0" smtClean="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r>
              <a:rPr lang="zh-CN" altLang="en-US" sz="2000" dirty="0" smtClean="0">
                <a:latin typeface="Adobe 楷体 Std R" panose="02020400000000000000" pitchFamily="18" charset="-122"/>
                <a:ea typeface="Adobe 楷体 Std R" panose="02020400000000000000" pitchFamily="18" charset="-122"/>
              </a:rPr>
              <a:t>根据主观意识排序表结果来作为用户之间的关系强度</a:t>
            </a:r>
            <a:endParaRPr lang="zh-CN" altLang="en-US" sz="20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32375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用户采集数据总览</a:t>
            </a:r>
            <a:endParaRPr lang="zh-CN" altLang="en-US" sz="4000" dirty="0">
              <a:latin typeface="Adobe 楷体 Std R" panose="02020400000000000000" pitchFamily="18" charset="-122"/>
              <a:ea typeface="Adobe 楷体 Std R" panose="02020400000000000000" pitchFamily="18" charset="-122"/>
            </a:endParaRPr>
          </a:p>
        </p:txBody>
      </p:sp>
      <p:graphicFrame>
        <p:nvGraphicFramePr>
          <p:cNvPr id="8" name="图表 7"/>
          <p:cNvGraphicFramePr/>
          <p:nvPr>
            <p:extLst>
              <p:ext uri="{D42A27DB-BD31-4B8C-83A1-F6EECF244321}">
                <p14:modId xmlns:p14="http://schemas.microsoft.com/office/powerpoint/2010/main" val="4067316914"/>
              </p:ext>
            </p:extLst>
          </p:nvPr>
        </p:nvGraphicFramePr>
        <p:xfrm>
          <a:off x="838200" y="1854654"/>
          <a:ext cx="4673600" cy="353800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8"/>
          <p:cNvGraphicFramePr/>
          <p:nvPr>
            <p:extLst>
              <p:ext uri="{D42A27DB-BD31-4B8C-83A1-F6EECF244321}">
                <p14:modId xmlns:p14="http://schemas.microsoft.com/office/powerpoint/2010/main" val="90401300"/>
              </p:ext>
            </p:extLst>
          </p:nvPr>
        </p:nvGraphicFramePr>
        <p:xfrm>
          <a:off x="6695722" y="262468"/>
          <a:ext cx="4927259" cy="31919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图表 9"/>
          <p:cNvGraphicFramePr/>
          <p:nvPr>
            <p:extLst>
              <p:ext uri="{D42A27DB-BD31-4B8C-83A1-F6EECF244321}">
                <p14:modId xmlns:p14="http://schemas.microsoft.com/office/powerpoint/2010/main" val="2009532591"/>
              </p:ext>
            </p:extLst>
          </p:nvPr>
        </p:nvGraphicFramePr>
        <p:xfrm>
          <a:off x="6695722" y="3454401"/>
          <a:ext cx="4927259" cy="34036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图表 10"/>
          <p:cNvGraphicFramePr/>
          <p:nvPr>
            <p:extLst>
              <p:ext uri="{D42A27DB-BD31-4B8C-83A1-F6EECF244321}">
                <p14:modId xmlns:p14="http://schemas.microsoft.com/office/powerpoint/2010/main" val="442529567"/>
              </p:ext>
            </p:extLst>
          </p:nvPr>
        </p:nvGraphicFramePr>
        <p:xfrm>
          <a:off x="1435100" y="889000"/>
          <a:ext cx="9042400" cy="563033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7884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8" grpId="1">
        <p:bldAsOne/>
      </p:bldGraphic>
      <p:bldGraphic spid="9" grpId="0">
        <p:bldAsOne/>
      </p:bldGraphic>
      <p:bldGraphic spid="9" grpId="1">
        <p:bldAsOne/>
      </p:bldGraphic>
      <p:bldGraphic spid="10" grpId="0">
        <p:bldAsOne/>
      </p:bldGraphic>
      <p:bldGraphic spid="10" grpId="1">
        <p:bldAsOne/>
      </p:bldGraphic>
      <p:bldGraphic spid="11"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grpSp>
        <p:nvGrpSpPr>
          <p:cNvPr id="65" name="组合 64"/>
          <p:cNvGrpSpPr/>
          <p:nvPr/>
        </p:nvGrpSpPr>
        <p:grpSpPr>
          <a:xfrm>
            <a:off x="838200" y="5218801"/>
            <a:ext cx="8773088" cy="1278775"/>
            <a:chOff x="838200" y="5218801"/>
            <a:chExt cx="8773088" cy="1278775"/>
          </a:xfrm>
        </p:grpSpPr>
        <p:sp>
          <p:nvSpPr>
            <p:cNvPr id="5" name="圆角矩形 4"/>
            <p:cNvSpPr/>
            <p:nvPr/>
          </p:nvSpPr>
          <p:spPr>
            <a:xfrm>
              <a:off x="838200" y="5218801"/>
              <a:ext cx="8773088" cy="1278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0727" y="5464167"/>
              <a:ext cx="788043" cy="788043"/>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15689" y="5218801"/>
              <a:ext cx="1303449" cy="1278773"/>
            </a:xfrm>
            <a:prstGeom prst="rect">
              <a:avLst/>
            </a:prstGeom>
          </p:spPr>
        </p:pic>
        <p:grpSp>
          <p:nvGrpSpPr>
            <p:cNvPr id="8" name="组合 7"/>
            <p:cNvGrpSpPr/>
            <p:nvPr/>
          </p:nvGrpSpPr>
          <p:grpSpPr>
            <a:xfrm>
              <a:off x="5062435" y="5360475"/>
              <a:ext cx="1145895" cy="995423"/>
              <a:chOff x="5717892" y="4340986"/>
              <a:chExt cx="1145895" cy="995423"/>
            </a:xfrm>
          </p:grpSpPr>
          <p:sp>
            <p:nvSpPr>
              <p:cNvPr id="9" name="椭圆 8"/>
              <p:cNvSpPr/>
              <p:nvPr/>
            </p:nvSpPr>
            <p:spPr>
              <a:xfrm>
                <a:off x="5741042" y="4340986"/>
                <a:ext cx="995423" cy="9954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文本框 9"/>
              <p:cNvSpPr txBox="1"/>
              <p:nvPr/>
            </p:nvSpPr>
            <p:spPr>
              <a:xfrm>
                <a:off x="5717892" y="4698293"/>
                <a:ext cx="1145895" cy="276999"/>
              </a:xfrm>
              <a:prstGeom prst="rect">
                <a:avLst/>
              </a:prstGeom>
              <a:noFill/>
            </p:spPr>
            <p:txBody>
              <a:bodyPr wrap="square" rtlCol="0">
                <a:spAutoFit/>
              </a:bodyPr>
              <a:lstStyle/>
              <a:p>
                <a:r>
                  <a:rPr lang="zh-CN" altLang="en-US" sz="1200" dirty="0" smtClean="0"/>
                  <a:t>用户日常蓝牙</a:t>
                </a:r>
                <a:endParaRPr lang="zh-CN" altLang="en-US" sz="1200" dirty="0"/>
              </a:p>
            </p:txBody>
          </p:sp>
        </p:grpSp>
        <p:grpSp>
          <p:nvGrpSpPr>
            <p:cNvPr id="11" name="组合 10"/>
            <p:cNvGrpSpPr/>
            <p:nvPr/>
          </p:nvGrpSpPr>
          <p:grpSpPr>
            <a:xfrm>
              <a:off x="3633606" y="5358569"/>
              <a:ext cx="1145895" cy="995423"/>
              <a:chOff x="5717892" y="4340986"/>
              <a:chExt cx="1145895" cy="995423"/>
            </a:xfrm>
          </p:grpSpPr>
          <p:sp>
            <p:nvSpPr>
              <p:cNvPr id="12" name="椭圆 11"/>
              <p:cNvSpPr/>
              <p:nvPr/>
            </p:nvSpPr>
            <p:spPr>
              <a:xfrm>
                <a:off x="5741042" y="4340986"/>
                <a:ext cx="995423" cy="9954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3" name="文本框 12"/>
              <p:cNvSpPr txBox="1"/>
              <p:nvPr/>
            </p:nvSpPr>
            <p:spPr>
              <a:xfrm>
                <a:off x="5717892" y="4698293"/>
                <a:ext cx="1145895" cy="276999"/>
              </a:xfrm>
              <a:prstGeom prst="rect">
                <a:avLst/>
              </a:prstGeom>
              <a:noFill/>
            </p:spPr>
            <p:txBody>
              <a:bodyPr wrap="square" rtlCol="0">
                <a:spAutoFit/>
              </a:bodyPr>
              <a:lstStyle/>
              <a:p>
                <a:r>
                  <a:rPr lang="zh-CN" altLang="en-US" sz="1200" dirty="0" smtClean="0"/>
                  <a:t>用户日常轨迹</a:t>
                </a:r>
                <a:endParaRPr lang="zh-CN" altLang="en-US" sz="1200" dirty="0"/>
              </a:p>
            </p:txBody>
          </p:sp>
        </p:grpSp>
        <p:grpSp>
          <p:nvGrpSpPr>
            <p:cNvPr id="14" name="组合 13"/>
            <p:cNvGrpSpPr/>
            <p:nvPr/>
          </p:nvGrpSpPr>
          <p:grpSpPr>
            <a:xfrm>
              <a:off x="1071098" y="5358569"/>
              <a:ext cx="1145895" cy="995423"/>
              <a:chOff x="5717892" y="4340986"/>
              <a:chExt cx="1145895" cy="995423"/>
            </a:xfrm>
          </p:grpSpPr>
          <p:sp>
            <p:nvSpPr>
              <p:cNvPr id="15" name="椭圆 14"/>
              <p:cNvSpPr/>
              <p:nvPr/>
            </p:nvSpPr>
            <p:spPr>
              <a:xfrm>
                <a:off x="5741042" y="4340986"/>
                <a:ext cx="995423" cy="9954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文本框 15"/>
              <p:cNvSpPr txBox="1"/>
              <p:nvPr/>
            </p:nvSpPr>
            <p:spPr>
              <a:xfrm>
                <a:off x="5717892" y="4698293"/>
                <a:ext cx="1145895" cy="276999"/>
              </a:xfrm>
              <a:prstGeom prst="rect">
                <a:avLst/>
              </a:prstGeom>
              <a:noFill/>
            </p:spPr>
            <p:txBody>
              <a:bodyPr wrap="square" rtlCol="0">
                <a:spAutoFit/>
              </a:bodyPr>
              <a:lstStyle/>
              <a:p>
                <a:r>
                  <a:rPr lang="zh-CN" altLang="en-US" sz="1200" dirty="0" smtClean="0"/>
                  <a:t>用户日常</a:t>
                </a:r>
                <a:r>
                  <a:rPr lang="en-US" altLang="zh-CN" sz="1200" dirty="0" smtClean="0"/>
                  <a:t>WiFi</a:t>
                </a:r>
                <a:endParaRPr lang="zh-CN" altLang="en-US" sz="1200" dirty="0"/>
              </a:p>
            </p:txBody>
          </p:sp>
        </p:grpSp>
        <p:grpSp>
          <p:nvGrpSpPr>
            <p:cNvPr id="17" name="组合 16"/>
            <p:cNvGrpSpPr/>
            <p:nvPr/>
          </p:nvGrpSpPr>
          <p:grpSpPr>
            <a:xfrm>
              <a:off x="2383539" y="5358569"/>
              <a:ext cx="1145895" cy="995423"/>
              <a:chOff x="5717892" y="4340986"/>
              <a:chExt cx="1145895" cy="995423"/>
            </a:xfrm>
          </p:grpSpPr>
          <p:sp>
            <p:nvSpPr>
              <p:cNvPr id="18" name="椭圆 17"/>
              <p:cNvSpPr/>
              <p:nvPr/>
            </p:nvSpPr>
            <p:spPr>
              <a:xfrm>
                <a:off x="5741042" y="4340986"/>
                <a:ext cx="995423" cy="9954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9" name="文本框 18"/>
              <p:cNvSpPr txBox="1"/>
              <p:nvPr/>
            </p:nvSpPr>
            <p:spPr>
              <a:xfrm>
                <a:off x="5717892" y="4698293"/>
                <a:ext cx="1145895" cy="276999"/>
              </a:xfrm>
              <a:prstGeom prst="rect">
                <a:avLst/>
              </a:prstGeom>
              <a:noFill/>
            </p:spPr>
            <p:txBody>
              <a:bodyPr wrap="square" rtlCol="0">
                <a:spAutoFit/>
              </a:bodyPr>
              <a:lstStyle/>
              <a:p>
                <a:r>
                  <a:rPr lang="zh-CN" altLang="en-US" sz="1200" dirty="0" smtClean="0"/>
                  <a:t>用户日常社交</a:t>
                </a:r>
                <a:endParaRPr lang="zh-CN" altLang="en-US" sz="1200" dirty="0"/>
              </a:p>
            </p:txBody>
          </p:sp>
        </p:grpSp>
      </p:grpSp>
      <p:sp>
        <p:nvSpPr>
          <p:cNvPr id="33" name="下箭头 32"/>
          <p:cNvSpPr/>
          <p:nvPr/>
        </p:nvSpPr>
        <p:spPr>
          <a:xfrm rot="10800000">
            <a:off x="2159078" y="4430845"/>
            <a:ext cx="530186" cy="71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p:cNvGrpSpPr/>
          <p:nvPr/>
        </p:nvGrpSpPr>
        <p:grpSpPr>
          <a:xfrm>
            <a:off x="712434" y="1103900"/>
            <a:ext cx="10991791" cy="3326943"/>
            <a:chOff x="838200" y="365126"/>
            <a:chExt cx="10879034" cy="360680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模型框架</a:t>
              </a:r>
              <a:endParaRPr lang="zh-CN" altLang="en-US" sz="4000" dirty="0">
                <a:latin typeface="Adobe 楷体 Std R" panose="02020400000000000000" pitchFamily="18" charset="-122"/>
                <a:ea typeface="Adobe 楷体 Std R" panose="02020400000000000000" pitchFamily="18" charset="-122"/>
              </a:endParaRPr>
            </a:p>
          </p:txBody>
        </p:sp>
        <p:sp>
          <p:nvSpPr>
            <p:cNvPr id="20" name="矩形 19"/>
            <p:cNvSpPr/>
            <p:nvPr/>
          </p:nvSpPr>
          <p:spPr>
            <a:xfrm>
              <a:off x="952782" y="365126"/>
              <a:ext cx="3330293" cy="3606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21" name="组合 20"/>
            <p:cNvGrpSpPr/>
            <p:nvPr/>
          </p:nvGrpSpPr>
          <p:grpSpPr>
            <a:xfrm>
              <a:off x="1527175" y="570415"/>
              <a:ext cx="2286000" cy="558800"/>
              <a:chOff x="2044700" y="508000"/>
              <a:chExt cx="2286000" cy="558800"/>
            </a:xfrm>
          </p:grpSpPr>
          <p:sp>
            <p:nvSpPr>
              <p:cNvPr id="22" name="矩形 21"/>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2133600" y="586372"/>
                <a:ext cx="2184400" cy="369332"/>
              </a:xfrm>
              <a:prstGeom prst="rect">
                <a:avLst/>
              </a:prstGeom>
              <a:noFill/>
            </p:spPr>
            <p:txBody>
              <a:bodyPr wrap="square" rtlCol="0">
                <a:spAutoFit/>
              </a:bodyPr>
              <a:lstStyle/>
              <a:p>
                <a:r>
                  <a:rPr lang="zh-CN" altLang="en-US" dirty="0" smtClean="0"/>
                  <a:t>用户蓝牙感知数据</a:t>
                </a:r>
                <a:endParaRPr lang="zh-CN" altLang="en-US" dirty="0"/>
              </a:p>
            </p:txBody>
          </p:sp>
        </p:grpSp>
        <p:grpSp>
          <p:nvGrpSpPr>
            <p:cNvPr id="24" name="组合 23"/>
            <p:cNvGrpSpPr/>
            <p:nvPr/>
          </p:nvGrpSpPr>
          <p:grpSpPr>
            <a:xfrm>
              <a:off x="1539875" y="1489335"/>
              <a:ext cx="2286000" cy="558800"/>
              <a:chOff x="2044700" y="508000"/>
              <a:chExt cx="2286000" cy="558800"/>
            </a:xfrm>
          </p:grpSpPr>
          <p:sp>
            <p:nvSpPr>
              <p:cNvPr id="25" name="矩形 24"/>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2133600" y="586372"/>
                <a:ext cx="2184400" cy="369332"/>
              </a:xfrm>
              <a:prstGeom prst="rect">
                <a:avLst/>
              </a:prstGeom>
              <a:noFill/>
            </p:spPr>
            <p:txBody>
              <a:bodyPr wrap="square" rtlCol="0">
                <a:spAutoFit/>
              </a:bodyPr>
              <a:lstStyle/>
              <a:p>
                <a:r>
                  <a:rPr lang="zh-CN" altLang="en-US" dirty="0" smtClean="0"/>
                  <a:t>用户</a:t>
                </a:r>
                <a:r>
                  <a:rPr lang="en-US" altLang="zh-CN" dirty="0" smtClean="0"/>
                  <a:t>WiFi</a:t>
                </a:r>
                <a:r>
                  <a:rPr lang="zh-CN" altLang="en-US" dirty="0" smtClean="0"/>
                  <a:t>感知数据</a:t>
                </a:r>
                <a:endParaRPr lang="zh-CN" altLang="en-US" dirty="0"/>
              </a:p>
            </p:txBody>
          </p:sp>
        </p:grpSp>
        <p:grpSp>
          <p:nvGrpSpPr>
            <p:cNvPr id="27" name="组合 26"/>
            <p:cNvGrpSpPr/>
            <p:nvPr/>
          </p:nvGrpSpPr>
          <p:grpSpPr>
            <a:xfrm>
              <a:off x="1527175" y="2404615"/>
              <a:ext cx="2286000" cy="558800"/>
              <a:chOff x="2044700" y="508000"/>
              <a:chExt cx="2286000" cy="558800"/>
            </a:xfrm>
          </p:grpSpPr>
          <p:sp>
            <p:nvSpPr>
              <p:cNvPr id="28" name="矩形 27"/>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2133600" y="586372"/>
                <a:ext cx="2184400" cy="369332"/>
              </a:xfrm>
              <a:prstGeom prst="rect">
                <a:avLst/>
              </a:prstGeom>
              <a:noFill/>
            </p:spPr>
            <p:txBody>
              <a:bodyPr wrap="square" rtlCol="0">
                <a:spAutoFit/>
              </a:bodyPr>
              <a:lstStyle/>
              <a:p>
                <a:r>
                  <a:rPr lang="zh-CN" altLang="en-US" dirty="0" smtClean="0"/>
                  <a:t>用户原始轨迹数据</a:t>
                </a:r>
                <a:endParaRPr lang="zh-CN" altLang="en-US" dirty="0"/>
              </a:p>
            </p:txBody>
          </p:sp>
        </p:grpSp>
        <p:grpSp>
          <p:nvGrpSpPr>
            <p:cNvPr id="30" name="组合 29"/>
            <p:cNvGrpSpPr/>
            <p:nvPr/>
          </p:nvGrpSpPr>
          <p:grpSpPr>
            <a:xfrm>
              <a:off x="1527175" y="3272778"/>
              <a:ext cx="2286000" cy="558800"/>
              <a:chOff x="2044700" y="508000"/>
              <a:chExt cx="2286000" cy="558800"/>
            </a:xfrm>
          </p:grpSpPr>
          <p:sp>
            <p:nvSpPr>
              <p:cNvPr id="31" name="矩形 30"/>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2133600" y="586372"/>
                <a:ext cx="2184400" cy="369332"/>
              </a:xfrm>
              <a:prstGeom prst="rect">
                <a:avLst/>
              </a:prstGeom>
              <a:noFill/>
            </p:spPr>
            <p:txBody>
              <a:bodyPr wrap="square" rtlCol="0">
                <a:spAutoFit/>
              </a:bodyPr>
              <a:lstStyle/>
              <a:p>
                <a:r>
                  <a:rPr lang="zh-CN" altLang="en-US" dirty="0" smtClean="0"/>
                  <a:t>上下文工具</a:t>
                </a:r>
                <a:r>
                  <a:rPr lang="en-US" altLang="zh-CN" dirty="0" smtClean="0"/>
                  <a:t>StarLog</a:t>
                </a:r>
                <a:endParaRPr lang="zh-CN" altLang="en-US" dirty="0"/>
              </a:p>
            </p:txBody>
          </p:sp>
        </p:grpSp>
        <p:sp>
          <p:nvSpPr>
            <p:cNvPr id="34" name="矩形 33"/>
            <p:cNvSpPr/>
            <p:nvPr/>
          </p:nvSpPr>
          <p:spPr>
            <a:xfrm>
              <a:off x="5574455" y="365126"/>
              <a:ext cx="3330293" cy="2986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35" name="组合 34"/>
            <p:cNvGrpSpPr/>
            <p:nvPr/>
          </p:nvGrpSpPr>
          <p:grpSpPr>
            <a:xfrm>
              <a:off x="6093708" y="567472"/>
              <a:ext cx="2286000" cy="558800"/>
              <a:chOff x="2044700" y="508000"/>
              <a:chExt cx="2286000" cy="558800"/>
            </a:xfrm>
          </p:grpSpPr>
          <p:sp>
            <p:nvSpPr>
              <p:cNvPr id="36" name="矩形 35"/>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2133600" y="586372"/>
                <a:ext cx="2184400" cy="369332"/>
              </a:xfrm>
              <a:prstGeom prst="rect">
                <a:avLst/>
              </a:prstGeom>
              <a:noFill/>
            </p:spPr>
            <p:txBody>
              <a:bodyPr wrap="square" rtlCol="0">
                <a:spAutoFit/>
              </a:bodyPr>
              <a:lstStyle/>
              <a:p>
                <a:r>
                  <a:rPr lang="zh-CN" altLang="en-US" dirty="0"/>
                  <a:t>基于</a:t>
                </a:r>
                <a:r>
                  <a:rPr lang="zh-CN" altLang="en-US" dirty="0" smtClean="0"/>
                  <a:t>蓝牙数据计算</a:t>
                </a:r>
                <a:endParaRPr lang="zh-CN" altLang="en-US" dirty="0"/>
              </a:p>
            </p:txBody>
          </p:sp>
        </p:grpSp>
        <p:grpSp>
          <p:nvGrpSpPr>
            <p:cNvPr id="38" name="组合 37"/>
            <p:cNvGrpSpPr/>
            <p:nvPr/>
          </p:nvGrpSpPr>
          <p:grpSpPr>
            <a:xfrm>
              <a:off x="6093708" y="1562833"/>
              <a:ext cx="2286000" cy="558800"/>
              <a:chOff x="2044700" y="508000"/>
              <a:chExt cx="2286000" cy="558800"/>
            </a:xfrm>
          </p:grpSpPr>
          <p:sp>
            <p:nvSpPr>
              <p:cNvPr id="39" name="矩形 38"/>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2133600" y="586372"/>
                <a:ext cx="2184400" cy="369332"/>
              </a:xfrm>
              <a:prstGeom prst="rect">
                <a:avLst/>
              </a:prstGeom>
              <a:noFill/>
            </p:spPr>
            <p:txBody>
              <a:bodyPr wrap="square" rtlCol="0">
                <a:spAutoFit/>
              </a:bodyPr>
              <a:lstStyle/>
              <a:p>
                <a:r>
                  <a:rPr lang="zh-CN" altLang="en-US" dirty="0"/>
                  <a:t>基于</a:t>
                </a:r>
                <a:r>
                  <a:rPr lang="en-US" altLang="zh-CN" dirty="0" smtClean="0"/>
                  <a:t>WiFi</a:t>
                </a:r>
                <a:r>
                  <a:rPr lang="zh-CN" altLang="en-US" dirty="0" smtClean="0"/>
                  <a:t>数据计算</a:t>
                </a:r>
                <a:endParaRPr lang="zh-CN" altLang="en-US" dirty="0"/>
              </a:p>
            </p:txBody>
          </p:sp>
        </p:grpSp>
        <p:grpSp>
          <p:nvGrpSpPr>
            <p:cNvPr id="41" name="组合 40"/>
            <p:cNvGrpSpPr/>
            <p:nvPr/>
          </p:nvGrpSpPr>
          <p:grpSpPr>
            <a:xfrm>
              <a:off x="6081008" y="2478113"/>
              <a:ext cx="2286000" cy="558800"/>
              <a:chOff x="2044700" y="508000"/>
              <a:chExt cx="2286000" cy="558800"/>
            </a:xfrm>
          </p:grpSpPr>
          <p:sp>
            <p:nvSpPr>
              <p:cNvPr id="42" name="矩形 41"/>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2133600" y="586372"/>
                <a:ext cx="2184400" cy="369332"/>
              </a:xfrm>
              <a:prstGeom prst="rect">
                <a:avLst/>
              </a:prstGeom>
              <a:noFill/>
            </p:spPr>
            <p:txBody>
              <a:bodyPr wrap="square" rtlCol="0">
                <a:spAutoFit/>
              </a:bodyPr>
              <a:lstStyle/>
              <a:p>
                <a:r>
                  <a:rPr lang="zh-CN" altLang="en-US" dirty="0" smtClean="0"/>
                  <a:t>基于轨迹数据计算</a:t>
                </a:r>
                <a:endParaRPr lang="zh-CN" altLang="en-US" dirty="0"/>
              </a:p>
            </p:txBody>
          </p:sp>
        </p:grpSp>
        <p:grpSp>
          <p:nvGrpSpPr>
            <p:cNvPr id="44" name="组合 43"/>
            <p:cNvGrpSpPr/>
            <p:nvPr/>
          </p:nvGrpSpPr>
          <p:grpSpPr>
            <a:xfrm>
              <a:off x="9431234" y="1540619"/>
              <a:ext cx="2286000" cy="558800"/>
              <a:chOff x="2044700" y="508000"/>
              <a:chExt cx="2286000" cy="558800"/>
            </a:xfrm>
          </p:grpSpPr>
          <p:sp>
            <p:nvSpPr>
              <p:cNvPr id="45" name="矩形 44"/>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2133600" y="586372"/>
                <a:ext cx="2184400" cy="369332"/>
              </a:xfrm>
              <a:prstGeom prst="rect">
                <a:avLst/>
              </a:prstGeom>
              <a:noFill/>
            </p:spPr>
            <p:txBody>
              <a:bodyPr wrap="square" rtlCol="0">
                <a:spAutoFit/>
              </a:bodyPr>
              <a:lstStyle/>
              <a:p>
                <a:pPr algn="ctr"/>
                <a:r>
                  <a:rPr lang="zh-CN" altLang="en-US" dirty="0" smtClean="0"/>
                  <a:t>最终结果融合</a:t>
                </a:r>
                <a:endParaRPr lang="zh-CN" altLang="en-US" dirty="0"/>
              </a:p>
            </p:txBody>
          </p:sp>
        </p:grpSp>
        <p:cxnSp>
          <p:nvCxnSpPr>
            <p:cNvPr id="47" name="肘形连接符 46"/>
            <p:cNvCxnSpPr>
              <a:stCxn id="31" idx="1"/>
              <a:endCxn id="22" idx="1"/>
            </p:cNvCxnSpPr>
            <p:nvPr/>
          </p:nvCxnSpPr>
          <p:spPr>
            <a:xfrm rot="10800000">
              <a:off x="1527175" y="849816"/>
              <a:ext cx="12700" cy="2702363"/>
            </a:xfrm>
            <a:prstGeom prst="bentConnector3">
              <a:avLst>
                <a:gd name="adj1" fmla="val 2850000"/>
              </a:avLst>
            </a:prstGeom>
            <a:ln>
              <a:tailEnd type="triangle"/>
            </a:ln>
          </p:spPr>
          <p:style>
            <a:lnRef idx="1">
              <a:schemeClr val="dk1"/>
            </a:lnRef>
            <a:fillRef idx="0">
              <a:schemeClr val="dk1"/>
            </a:fillRef>
            <a:effectRef idx="0">
              <a:schemeClr val="dk1"/>
            </a:effectRef>
            <a:fontRef idx="minor">
              <a:schemeClr val="tx1"/>
            </a:fontRef>
          </p:style>
        </p:cxnSp>
        <p:cxnSp>
          <p:nvCxnSpPr>
            <p:cNvPr id="48" name="直接箭头连接符 47"/>
            <p:cNvCxnSpPr/>
            <p:nvPr/>
          </p:nvCxnSpPr>
          <p:spPr>
            <a:xfrm>
              <a:off x="1181100" y="1752373"/>
              <a:ext cx="34607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直接箭头连接符 48"/>
            <p:cNvCxnSpPr/>
            <p:nvPr/>
          </p:nvCxnSpPr>
          <p:spPr>
            <a:xfrm>
              <a:off x="1181100" y="2670565"/>
              <a:ext cx="34607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直接箭头连接符 49"/>
            <p:cNvCxnSpPr/>
            <p:nvPr/>
          </p:nvCxnSpPr>
          <p:spPr>
            <a:xfrm flipV="1">
              <a:off x="3820249" y="830510"/>
              <a:ext cx="2260759" cy="29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直接箭头连接符 50"/>
            <p:cNvCxnSpPr/>
            <p:nvPr/>
          </p:nvCxnSpPr>
          <p:spPr>
            <a:xfrm flipV="1">
              <a:off x="3813175" y="1822928"/>
              <a:ext cx="2260759" cy="29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直接箭头连接符 51"/>
            <p:cNvCxnSpPr/>
            <p:nvPr/>
          </p:nvCxnSpPr>
          <p:spPr>
            <a:xfrm flipV="1">
              <a:off x="3820249" y="2708846"/>
              <a:ext cx="2260759" cy="29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肘形连接符 52"/>
            <p:cNvCxnSpPr>
              <a:stCxn id="37" idx="3"/>
              <a:endCxn id="43" idx="3"/>
            </p:cNvCxnSpPr>
            <p:nvPr/>
          </p:nvCxnSpPr>
          <p:spPr>
            <a:xfrm flipH="1">
              <a:off x="8354308" y="830510"/>
              <a:ext cx="12700" cy="1910641"/>
            </a:xfrm>
            <a:prstGeom prst="bentConnector3">
              <a:avLst>
                <a:gd name="adj1" fmla="val -2850000"/>
              </a:avLst>
            </a:prstGeom>
          </p:spPr>
          <p:style>
            <a:lnRef idx="2">
              <a:schemeClr val="dk1"/>
            </a:lnRef>
            <a:fillRef idx="0">
              <a:schemeClr val="dk1"/>
            </a:fillRef>
            <a:effectRef idx="1">
              <a:schemeClr val="dk1"/>
            </a:effectRef>
            <a:fontRef idx="minor">
              <a:schemeClr val="tx1"/>
            </a:fontRef>
          </p:style>
        </p:cxnSp>
        <p:cxnSp>
          <p:nvCxnSpPr>
            <p:cNvPr id="54" name="直接连接符 53"/>
            <p:cNvCxnSpPr/>
            <p:nvPr/>
          </p:nvCxnSpPr>
          <p:spPr>
            <a:xfrm flipH="1">
              <a:off x="8399482" y="1822928"/>
              <a:ext cx="334944" cy="0"/>
            </a:xfrm>
            <a:prstGeom prst="line">
              <a:avLst/>
            </a:prstGeom>
          </p:spPr>
          <p:style>
            <a:lnRef idx="2">
              <a:schemeClr val="dk1"/>
            </a:lnRef>
            <a:fillRef idx="0">
              <a:schemeClr val="dk1"/>
            </a:fillRef>
            <a:effectRef idx="1">
              <a:schemeClr val="dk1"/>
            </a:effectRef>
            <a:fontRef idx="minor">
              <a:schemeClr val="tx1"/>
            </a:fontRef>
          </p:style>
        </p:cxnSp>
        <p:cxnSp>
          <p:nvCxnSpPr>
            <p:cNvPr id="55" name="直接箭头连接符 54"/>
            <p:cNvCxnSpPr/>
            <p:nvPr/>
          </p:nvCxnSpPr>
          <p:spPr>
            <a:xfrm>
              <a:off x="8733016" y="1820019"/>
              <a:ext cx="698218" cy="38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64" name="标题 1"/>
          <p:cNvSpPr txBox="1">
            <a:spLocks/>
          </p:cNvSpPr>
          <p:nvPr/>
        </p:nvSpPr>
        <p:spPr>
          <a:xfrm>
            <a:off x="457259" y="27405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模型框架</a:t>
            </a:r>
            <a:endParaRPr lang="zh-CN" altLang="en-US" sz="40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3798316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日常轨迹数据计算框架</a:t>
            </a:r>
            <a:endParaRPr lang="zh-CN" altLang="en-US" sz="4000" dirty="0">
              <a:latin typeface="Adobe 楷体 Std R" panose="02020400000000000000" pitchFamily="18" charset="-122"/>
              <a:ea typeface="Adobe 楷体 Std R" panose="02020400000000000000" pitchFamily="18"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689282326"/>
              </p:ext>
            </p:extLst>
          </p:nvPr>
        </p:nvGraphicFramePr>
        <p:xfrm>
          <a:off x="130174" y="1190624"/>
          <a:ext cx="5046539" cy="4853583"/>
        </p:xfrm>
        <a:graphic>
          <a:graphicData uri="http://schemas.openxmlformats.org/presentationml/2006/ole">
            <mc:AlternateContent xmlns:mc="http://schemas.openxmlformats.org/markup-compatibility/2006">
              <mc:Choice xmlns:v="urn:schemas-microsoft-com:vml" Requires="v">
                <p:oleObj spid="_x0000_s1068" name="Visio" r:id="rId5" imgW="6476977" imgH="6229440" progId="Visio.Drawing.11">
                  <p:embed/>
                </p:oleObj>
              </mc:Choice>
              <mc:Fallback>
                <p:oleObj name="Visio" r:id="rId5" imgW="6476977" imgH="6229440" progId="Visio.Drawing.11">
                  <p:embed/>
                  <p:pic>
                    <p:nvPicPr>
                      <p:cNvPr id="0" name=""/>
                      <p:cNvPicPr/>
                      <p:nvPr/>
                    </p:nvPicPr>
                    <p:blipFill>
                      <a:blip r:embed="rId6"/>
                      <a:stretch>
                        <a:fillRect/>
                      </a:stretch>
                    </p:blipFill>
                    <p:spPr>
                      <a:xfrm>
                        <a:off x="130174" y="1190624"/>
                        <a:ext cx="5046539" cy="4853583"/>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808630448"/>
              </p:ext>
            </p:extLst>
          </p:nvPr>
        </p:nvGraphicFramePr>
        <p:xfrm>
          <a:off x="4833226" y="1297283"/>
          <a:ext cx="7472286" cy="4640263"/>
        </p:xfrm>
        <a:graphic>
          <a:graphicData uri="http://schemas.openxmlformats.org/presentationml/2006/ole">
            <mc:AlternateContent xmlns:mc="http://schemas.openxmlformats.org/markup-compatibility/2006">
              <mc:Choice xmlns:v="urn:schemas-microsoft-com:vml" Requires="v">
                <p:oleObj spid="_x0000_s1069" name="Visio" r:id="rId7" imgW="10706179" imgH="6648480" progId="Visio.Drawing.11">
                  <p:embed/>
                </p:oleObj>
              </mc:Choice>
              <mc:Fallback>
                <p:oleObj name="Visio" r:id="rId7" imgW="10706179" imgH="6648480" progId="Visio.Drawing.11">
                  <p:embed/>
                  <p:pic>
                    <p:nvPicPr>
                      <p:cNvPr id="0" name=""/>
                      <p:cNvPicPr/>
                      <p:nvPr/>
                    </p:nvPicPr>
                    <p:blipFill>
                      <a:blip r:embed="rId8"/>
                      <a:stretch>
                        <a:fillRect/>
                      </a:stretch>
                    </p:blipFill>
                    <p:spPr>
                      <a:xfrm>
                        <a:off x="4833226" y="1297283"/>
                        <a:ext cx="7472286" cy="4640263"/>
                      </a:xfrm>
                      <a:prstGeom prst="rect">
                        <a:avLst/>
                      </a:prstGeom>
                    </p:spPr>
                  </p:pic>
                </p:oleObj>
              </mc:Fallback>
            </mc:AlternateContent>
          </a:graphicData>
        </a:graphic>
      </p:graphicFrame>
      <p:grpSp>
        <p:nvGrpSpPr>
          <p:cNvPr id="9" name="组合 8"/>
          <p:cNvGrpSpPr/>
          <p:nvPr/>
        </p:nvGrpSpPr>
        <p:grpSpPr>
          <a:xfrm>
            <a:off x="838200" y="956764"/>
            <a:ext cx="11125200" cy="5321300"/>
            <a:chOff x="609600" y="406400"/>
            <a:chExt cx="11125200" cy="5321300"/>
          </a:xfrm>
        </p:grpSpPr>
        <p:sp>
          <p:nvSpPr>
            <p:cNvPr id="10" name="矩形 9"/>
            <p:cNvSpPr/>
            <p:nvPr/>
          </p:nvSpPr>
          <p:spPr>
            <a:xfrm>
              <a:off x="609600" y="406400"/>
              <a:ext cx="23241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609600" y="1708150"/>
              <a:ext cx="2324100" cy="673100"/>
              <a:chOff x="1651000" y="787400"/>
              <a:chExt cx="2324100" cy="673100"/>
            </a:xfrm>
          </p:grpSpPr>
          <p:sp>
            <p:nvSpPr>
              <p:cNvPr id="46" name="矩形 45"/>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1651000" y="939800"/>
                <a:ext cx="2324100" cy="369332"/>
              </a:xfrm>
              <a:prstGeom prst="rect">
                <a:avLst/>
              </a:prstGeom>
              <a:noFill/>
            </p:spPr>
            <p:txBody>
              <a:bodyPr wrap="square" rtlCol="0">
                <a:spAutoFit/>
              </a:bodyPr>
              <a:lstStyle/>
              <a:p>
                <a:pPr algn="ctr"/>
                <a:r>
                  <a:rPr lang="zh-CN" altLang="en-US" dirty="0" smtClean="0"/>
                  <a:t>蓝牙数据提取和规整</a:t>
                </a:r>
                <a:endParaRPr lang="zh-CN" altLang="en-US" dirty="0"/>
              </a:p>
            </p:txBody>
          </p:sp>
        </p:grpSp>
        <p:pic>
          <p:nvPicPr>
            <p:cNvPr id="12" name="图片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81883" y="482488"/>
              <a:ext cx="597012" cy="597012"/>
            </a:xfrm>
            <a:prstGeom prst="rect">
              <a:avLst/>
            </a:prstGeom>
          </p:spPr>
        </p:pic>
        <p:pic>
          <p:nvPicPr>
            <p:cNvPr id="13" name="图片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9500" y="552394"/>
              <a:ext cx="457200" cy="457200"/>
            </a:xfrm>
            <a:prstGeom prst="rect">
              <a:avLst/>
            </a:prstGeom>
          </p:spPr>
        </p:pic>
        <p:sp>
          <p:nvSpPr>
            <p:cNvPr id="14" name="矩形 13"/>
            <p:cNvSpPr/>
            <p:nvPr/>
          </p:nvSpPr>
          <p:spPr>
            <a:xfrm>
              <a:off x="609600" y="5003800"/>
              <a:ext cx="23241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8700" y="5168956"/>
              <a:ext cx="457200" cy="457200"/>
            </a:xfrm>
            <a:prstGeom prst="rect">
              <a:avLst/>
            </a:prstGeom>
          </p:spPr>
        </p:pic>
        <p:pic>
          <p:nvPicPr>
            <p:cNvPr id="16" name="图片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13980" y="5067244"/>
              <a:ext cx="597012" cy="597012"/>
            </a:xfrm>
            <a:prstGeom prst="rect">
              <a:avLst/>
            </a:prstGeom>
          </p:spPr>
        </p:pic>
        <p:grpSp>
          <p:nvGrpSpPr>
            <p:cNvPr id="17" name="组合 16"/>
            <p:cNvGrpSpPr/>
            <p:nvPr/>
          </p:nvGrpSpPr>
          <p:grpSpPr>
            <a:xfrm>
              <a:off x="609600" y="3663950"/>
              <a:ext cx="2324100" cy="673100"/>
              <a:chOff x="1651000" y="787400"/>
              <a:chExt cx="2324100" cy="673100"/>
            </a:xfrm>
          </p:grpSpPr>
          <p:sp>
            <p:nvSpPr>
              <p:cNvPr id="44" name="矩形 43"/>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1651000" y="939800"/>
                <a:ext cx="2324100" cy="369332"/>
              </a:xfrm>
              <a:prstGeom prst="rect">
                <a:avLst/>
              </a:prstGeom>
              <a:noFill/>
            </p:spPr>
            <p:txBody>
              <a:bodyPr wrap="square" rtlCol="0">
                <a:spAutoFit/>
              </a:bodyPr>
              <a:lstStyle/>
              <a:p>
                <a:pPr algn="ctr"/>
                <a:r>
                  <a:rPr lang="en-US" altLang="zh-CN" dirty="0"/>
                  <a:t>WiFi</a:t>
                </a:r>
                <a:r>
                  <a:rPr lang="zh-CN" altLang="en-US" dirty="0" smtClean="0"/>
                  <a:t>数据提取和规整</a:t>
                </a:r>
                <a:endParaRPr lang="zh-CN" altLang="en-US" dirty="0"/>
              </a:p>
            </p:txBody>
          </p:sp>
        </p:grpSp>
        <p:grpSp>
          <p:nvGrpSpPr>
            <p:cNvPr id="18" name="组合 17"/>
            <p:cNvGrpSpPr/>
            <p:nvPr/>
          </p:nvGrpSpPr>
          <p:grpSpPr>
            <a:xfrm>
              <a:off x="3517900" y="1708150"/>
              <a:ext cx="2324100" cy="673100"/>
              <a:chOff x="1651000" y="787400"/>
              <a:chExt cx="2324100" cy="673100"/>
            </a:xfrm>
          </p:grpSpPr>
          <p:sp>
            <p:nvSpPr>
              <p:cNvPr id="42" name="矩形 41"/>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1651000" y="939800"/>
                <a:ext cx="2324100" cy="369332"/>
              </a:xfrm>
              <a:prstGeom prst="rect">
                <a:avLst/>
              </a:prstGeom>
              <a:noFill/>
            </p:spPr>
            <p:txBody>
              <a:bodyPr wrap="square" rtlCol="0">
                <a:spAutoFit/>
              </a:bodyPr>
              <a:lstStyle/>
              <a:p>
                <a:pPr algn="ctr"/>
                <a:r>
                  <a:rPr lang="zh-CN" altLang="en-US" dirty="0" smtClean="0"/>
                  <a:t>蓝牙数据结构化表示</a:t>
                </a:r>
                <a:endParaRPr lang="zh-CN" altLang="en-US" dirty="0"/>
              </a:p>
            </p:txBody>
          </p:sp>
        </p:grpSp>
        <p:grpSp>
          <p:nvGrpSpPr>
            <p:cNvPr id="19" name="组合 18"/>
            <p:cNvGrpSpPr/>
            <p:nvPr/>
          </p:nvGrpSpPr>
          <p:grpSpPr>
            <a:xfrm>
              <a:off x="6527800" y="1708150"/>
              <a:ext cx="2324100" cy="709831"/>
              <a:chOff x="1651000" y="787400"/>
              <a:chExt cx="2324100" cy="709831"/>
            </a:xfrm>
          </p:grpSpPr>
          <p:sp>
            <p:nvSpPr>
              <p:cNvPr id="40" name="矩形 39"/>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1651000" y="850900"/>
                <a:ext cx="2324100" cy="646331"/>
              </a:xfrm>
              <a:prstGeom prst="rect">
                <a:avLst/>
              </a:prstGeom>
              <a:noFill/>
            </p:spPr>
            <p:txBody>
              <a:bodyPr wrap="square" rtlCol="0">
                <a:spAutoFit/>
              </a:bodyPr>
              <a:lstStyle/>
              <a:p>
                <a:pPr algn="ctr"/>
                <a:r>
                  <a:rPr lang="zh-CN" altLang="en-US" dirty="0" smtClean="0"/>
                  <a:t>基于蓝牙数据的关系强度计算</a:t>
                </a:r>
                <a:endParaRPr lang="zh-CN" altLang="en-US" dirty="0"/>
              </a:p>
            </p:txBody>
          </p:sp>
        </p:grpSp>
        <p:grpSp>
          <p:nvGrpSpPr>
            <p:cNvPr id="20" name="组合 19"/>
            <p:cNvGrpSpPr/>
            <p:nvPr/>
          </p:nvGrpSpPr>
          <p:grpSpPr>
            <a:xfrm>
              <a:off x="9410700" y="1711325"/>
              <a:ext cx="2324100" cy="673100"/>
              <a:chOff x="1651000" y="787400"/>
              <a:chExt cx="2324100" cy="673100"/>
            </a:xfrm>
          </p:grpSpPr>
          <p:sp>
            <p:nvSpPr>
              <p:cNvPr id="38" name="矩形 37"/>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1651000" y="939800"/>
                <a:ext cx="2324100" cy="369332"/>
              </a:xfrm>
              <a:prstGeom prst="rect">
                <a:avLst/>
              </a:prstGeom>
              <a:noFill/>
            </p:spPr>
            <p:txBody>
              <a:bodyPr wrap="square" rtlCol="0">
                <a:spAutoFit/>
              </a:bodyPr>
              <a:lstStyle/>
              <a:p>
                <a:pPr algn="ctr"/>
                <a:r>
                  <a:rPr lang="zh-CN" altLang="en-US" dirty="0" smtClean="0"/>
                  <a:t>输出结果到下一层</a:t>
                </a:r>
                <a:endParaRPr lang="zh-CN" altLang="en-US" dirty="0"/>
              </a:p>
            </p:txBody>
          </p:sp>
        </p:grpSp>
        <p:grpSp>
          <p:nvGrpSpPr>
            <p:cNvPr id="21" name="组合 20"/>
            <p:cNvGrpSpPr/>
            <p:nvPr/>
          </p:nvGrpSpPr>
          <p:grpSpPr>
            <a:xfrm>
              <a:off x="3517900" y="3627219"/>
              <a:ext cx="2324100" cy="673100"/>
              <a:chOff x="1651000" y="787400"/>
              <a:chExt cx="2324100" cy="673100"/>
            </a:xfrm>
          </p:grpSpPr>
          <p:sp>
            <p:nvSpPr>
              <p:cNvPr id="36" name="矩形 35"/>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1651000" y="939800"/>
                <a:ext cx="2324100" cy="369332"/>
              </a:xfrm>
              <a:prstGeom prst="rect">
                <a:avLst/>
              </a:prstGeom>
              <a:noFill/>
            </p:spPr>
            <p:txBody>
              <a:bodyPr wrap="square" rtlCol="0">
                <a:spAutoFit/>
              </a:bodyPr>
              <a:lstStyle/>
              <a:p>
                <a:pPr algn="ctr"/>
                <a:r>
                  <a:rPr lang="en-US" altLang="zh-CN" dirty="0" smtClean="0"/>
                  <a:t>WiFi</a:t>
                </a:r>
                <a:r>
                  <a:rPr lang="zh-CN" altLang="en-US" dirty="0" smtClean="0"/>
                  <a:t>数据结构化表示</a:t>
                </a:r>
                <a:endParaRPr lang="zh-CN" altLang="en-US" dirty="0"/>
              </a:p>
            </p:txBody>
          </p:sp>
        </p:grpSp>
        <p:grpSp>
          <p:nvGrpSpPr>
            <p:cNvPr id="22" name="组合 21"/>
            <p:cNvGrpSpPr/>
            <p:nvPr/>
          </p:nvGrpSpPr>
          <p:grpSpPr>
            <a:xfrm>
              <a:off x="6527800" y="3627219"/>
              <a:ext cx="2324100" cy="709831"/>
              <a:chOff x="1651000" y="787400"/>
              <a:chExt cx="2324100" cy="709831"/>
            </a:xfrm>
          </p:grpSpPr>
          <p:sp>
            <p:nvSpPr>
              <p:cNvPr id="34" name="矩形 33"/>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1651000" y="850900"/>
                <a:ext cx="2324100" cy="646331"/>
              </a:xfrm>
              <a:prstGeom prst="rect">
                <a:avLst/>
              </a:prstGeom>
              <a:noFill/>
            </p:spPr>
            <p:txBody>
              <a:bodyPr wrap="square" rtlCol="0">
                <a:spAutoFit/>
              </a:bodyPr>
              <a:lstStyle/>
              <a:p>
                <a:pPr algn="ctr"/>
                <a:r>
                  <a:rPr lang="zh-CN" altLang="en-US" dirty="0" smtClean="0"/>
                  <a:t>基于</a:t>
                </a:r>
                <a:r>
                  <a:rPr lang="en-US" altLang="zh-CN" dirty="0" smtClean="0"/>
                  <a:t>WiFi</a:t>
                </a:r>
                <a:r>
                  <a:rPr lang="zh-CN" altLang="en-US" dirty="0" smtClean="0"/>
                  <a:t>数据的关系强度计算</a:t>
                </a:r>
                <a:endParaRPr lang="zh-CN" altLang="en-US" dirty="0"/>
              </a:p>
            </p:txBody>
          </p:sp>
        </p:grpSp>
        <p:grpSp>
          <p:nvGrpSpPr>
            <p:cNvPr id="23" name="组合 22"/>
            <p:cNvGrpSpPr/>
            <p:nvPr/>
          </p:nvGrpSpPr>
          <p:grpSpPr>
            <a:xfrm>
              <a:off x="9410700" y="3627219"/>
              <a:ext cx="2324100" cy="673100"/>
              <a:chOff x="1651000" y="787400"/>
              <a:chExt cx="2324100" cy="673100"/>
            </a:xfrm>
          </p:grpSpPr>
          <p:sp>
            <p:nvSpPr>
              <p:cNvPr id="32" name="矩形 31"/>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1651000" y="939800"/>
                <a:ext cx="2324100" cy="369332"/>
              </a:xfrm>
              <a:prstGeom prst="rect">
                <a:avLst/>
              </a:prstGeom>
              <a:noFill/>
            </p:spPr>
            <p:txBody>
              <a:bodyPr wrap="square" rtlCol="0">
                <a:spAutoFit/>
              </a:bodyPr>
              <a:lstStyle/>
              <a:p>
                <a:pPr algn="ctr"/>
                <a:r>
                  <a:rPr lang="zh-CN" altLang="en-US" dirty="0" smtClean="0"/>
                  <a:t>输出结果到下一层</a:t>
                </a:r>
                <a:endParaRPr lang="zh-CN" altLang="en-US" dirty="0"/>
              </a:p>
            </p:txBody>
          </p:sp>
        </p:grpSp>
        <p:cxnSp>
          <p:nvCxnSpPr>
            <p:cNvPr id="24" name="直接箭头连接符 23"/>
            <p:cNvCxnSpPr>
              <a:stCxn id="47" idx="3"/>
              <a:endCxn id="43" idx="1"/>
            </p:cNvCxnSpPr>
            <p:nvPr/>
          </p:nvCxnSpPr>
          <p:spPr>
            <a:xfrm>
              <a:off x="2933700" y="2045216"/>
              <a:ext cx="584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直接箭头连接符 24"/>
            <p:cNvCxnSpPr>
              <a:stCxn id="43" idx="3"/>
            </p:cNvCxnSpPr>
            <p:nvPr/>
          </p:nvCxnSpPr>
          <p:spPr>
            <a:xfrm>
              <a:off x="5842000" y="2045216"/>
              <a:ext cx="6858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直接箭头连接符 25"/>
            <p:cNvCxnSpPr>
              <a:stCxn id="40" idx="3"/>
              <a:endCxn id="39" idx="1"/>
            </p:cNvCxnSpPr>
            <p:nvPr/>
          </p:nvCxnSpPr>
          <p:spPr>
            <a:xfrm>
              <a:off x="8851900" y="2044700"/>
              <a:ext cx="558800" cy="36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直接箭头连接符 26"/>
            <p:cNvCxnSpPr/>
            <p:nvPr/>
          </p:nvCxnSpPr>
          <p:spPr>
            <a:xfrm>
              <a:off x="2933700" y="3956967"/>
              <a:ext cx="584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直接箭头连接符 27"/>
            <p:cNvCxnSpPr/>
            <p:nvPr/>
          </p:nvCxnSpPr>
          <p:spPr>
            <a:xfrm>
              <a:off x="5842000" y="3956967"/>
              <a:ext cx="6858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直接箭头连接符 28"/>
            <p:cNvCxnSpPr/>
            <p:nvPr/>
          </p:nvCxnSpPr>
          <p:spPr>
            <a:xfrm>
              <a:off x="8851900" y="3956451"/>
              <a:ext cx="558800" cy="36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直接箭头连接符 29"/>
            <p:cNvCxnSpPr>
              <a:stCxn id="10" idx="2"/>
              <a:endCxn id="46" idx="0"/>
            </p:cNvCxnSpPr>
            <p:nvPr/>
          </p:nvCxnSpPr>
          <p:spPr>
            <a:xfrm>
              <a:off x="1771650" y="1130300"/>
              <a:ext cx="0" cy="5778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直接箭头连接符 30"/>
            <p:cNvCxnSpPr>
              <a:stCxn id="14" idx="0"/>
              <a:endCxn id="44" idx="2"/>
            </p:cNvCxnSpPr>
            <p:nvPr/>
          </p:nvCxnSpPr>
          <p:spPr>
            <a:xfrm flipV="1">
              <a:off x="1771650" y="4337050"/>
              <a:ext cx="0" cy="6667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91810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获取空间访问点</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4848" y="3990982"/>
            <a:ext cx="8106725" cy="2802293"/>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5661" y="1228572"/>
            <a:ext cx="7581437" cy="1694919"/>
          </a:xfrm>
          <a:prstGeom prst="rect">
            <a:avLst/>
          </a:prstGeom>
        </p:spPr>
      </p:pic>
      <p:sp>
        <p:nvSpPr>
          <p:cNvPr id="5" name="下箭头 4"/>
          <p:cNvSpPr/>
          <p:nvPr/>
        </p:nvSpPr>
        <p:spPr>
          <a:xfrm>
            <a:off x="5623201" y="3075738"/>
            <a:ext cx="255010" cy="91524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60215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获取用户语义轨迹</a:t>
            </a:r>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72942" y="3759050"/>
            <a:ext cx="7846115" cy="3049323"/>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6326" y="1530276"/>
            <a:ext cx="2413239" cy="4290203"/>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5530" y="1530276"/>
            <a:ext cx="2413239" cy="4290203"/>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21272" y="1530276"/>
            <a:ext cx="2413239" cy="4290203"/>
          </a:xfrm>
          <a:prstGeom prst="rect">
            <a:avLst/>
          </a:prstGeom>
        </p:spPr>
      </p:pic>
      <p:sp>
        <p:nvSpPr>
          <p:cNvPr id="9" name="文本框 8"/>
          <p:cNvSpPr txBox="1"/>
          <p:nvPr/>
        </p:nvSpPr>
        <p:spPr>
          <a:xfrm>
            <a:off x="1698054" y="5937242"/>
            <a:ext cx="1669774" cy="307777"/>
          </a:xfrm>
          <a:prstGeom prst="rect">
            <a:avLst/>
          </a:prstGeom>
          <a:noFill/>
        </p:spPr>
        <p:txBody>
          <a:bodyPr wrap="square" rtlCol="0">
            <a:spAutoFit/>
          </a:bodyPr>
          <a:lstStyle/>
          <a:p>
            <a:pPr algn="ctr"/>
            <a:r>
              <a:rPr lang="zh-CN" altLang="en-US" sz="1400" dirty="0" smtClean="0"/>
              <a:t>语义标签数据库</a:t>
            </a:r>
            <a:endParaRPr lang="zh-CN" altLang="en-US" sz="1400" dirty="0"/>
          </a:p>
        </p:txBody>
      </p:sp>
      <p:sp>
        <p:nvSpPr>
          <p:cNvPr id="10" name="文本框 9"/>
          <p:cNvSpPr txBox="1"/>
          <p:nvPr/>
        </p:nvSpPr>
        <p:spPr>
          <a:xfrm>
            <a:off x="5140307" y="5981728"/>
            <a:ext cx="1669774" cy="307777"/>
          </a:xfrm>
          <a:prstGeom prst="rect">
            <a:avLst/>
          </a:prstGeom>
          <a:noFill/>
        </p:spPr>
        <p:txBody>
          <a:bodyPr wrap="square" rtlCol="0">
            <a:spAutoFit/>
          </a:bodyPr>
          <a:lstStyle/>
          <a:p>
            <a:pPr algn="ctr"/>
            <a:r>
              <a:rPr lang="zh-CN" altLang="en-US" sz="1400" dirty="0" smtClean="0"/>
              <a:t>语义标签数据库</a:t>
            </a:r>
            <a:endParaRPr lang="zh-CN" altLang="en-US" sz="1400" dirty="0"/>
          </a:p>
        </p:txBody>
      </p:sp>
      <p:sp>
        <p:nvSpPr>
          <p:cNvPr id="11" name="文本框 10"/>
          <p:cNvSpPr txBox="1"/>
          <p:nvPr/>
        </p:nvSpPr>
        <p:spPr>
          <a:xfrm>
            <a:off x="8535633" y="5981728"/>
            <a:ext cx="1669774" cy="307777"/>
          </a:xfrm>
          <a:prstGeom prst="rect">
            <a:avLst/>
          </a:prstGeom>
          <a:noFill/>
        </p:spPr>
        <p:txBody>
          <a:bodyPr wrap="square" rtlCol="0">
            <a:spAutoFit/>
          </a:bodyPr>
          <a:lstStyle/>
          <a:p>
            <a:pPr algn="ctr"/>
            <a:r>
              <a:rPr lang="zh-CN" altLang="en-US" sz="1400" dirty="0" smtClean="0"/>
              <a:t>反地理编码标签</a:t>
            </a:r>
            <a:endParaRPr lang="zh-CN" altLang="en-US" sz="1400" dirty="0"/>
          </a:p>
        </p:txBody>
      </p:sp>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graphicFrame>
        <p:nvGraphicFramePr>
          <p:cNvPr id="13" name="对象 12"/>
          <p:cNvGraphicFramePr>
            <a:graphicFrameLocks noChangeAspect="1"/>
          </p:cNvGraphicFramePr>
          <p:nvPr>
            <p:extLst>
              <p:ext uri="{D42A27DB-BD31-4B8C-83A1-F6EECF244321}">
                <p14:modId xmlns:p14="http://schemas.microsoft.com/office/powerpoint/2010/main" val="578945564"/>
              </p:ext>
            </p:extLst>
          </p:nvPr>
        </p:nvGraphicFramePr>
        <p:xfrm>
          <a:off x="3206909" y="1076325"/>
          <a:ext cx="5778182" cy="2711846"/>
        </p:xfrm>
        <a:graphic>
          <a:graphicData uri="http://schemas.openxmlformats.org/presentationml/2006/ole">
            <mc:AlternateContent xmlns:mc="http://schemas.openxmlformats.org/markup-compatibility/2006">
              <mc:Choice xmlns:v="urn:schemas-microsoft-com:vml" Requires="v">
                <p:oleObj spid="_x0000_s2056" name="Visio" r:id="rId9" imgW="9315534" imgH="4372110" progId="Visio.Drawing.15">
                  <p:embed/>
                </p:oleObj>
              </mc:Choice>
              <mc:Fallback>
                <p:oleObj name="Visio" r:id="rId9" imgW="9315534" imgH="4372110" progId="Visio.Drawing.15">
                  <p:embed/>
                  <p:pic>
                    <p:nvPicPr>
                      <p:cNvPr id="0" name=""/>
                      <p:cNvPicPr/>
                      <p:nvPr/>
                    </p:nvPicPr>
                    <p:blipFill>
                      <a:blip r:embed="rId10"/>
                      <a:stretch>
                        <a:fillRect/>
                      </a:stretch>
                    </p:blipFill>
                    <p:spPr>
                      <a:xfrm>
                        <a:off x="3206909" y="1076325"/>
                        <a:ext cx="5778182" cy="2711846"/>
                      </a:xfrm>
                      <a:prstGeom prst="rect">
                        <a:avLst/>
                      </a:prstGeom>
                    </p:spPr>
                  </p:pic>
                </p:oleObj>
              </mc:Fallback>
            </mc:AlternateContent>
          </a:graphicData>
        </a:graphic>
      </p:graphicFrame>
      <p:grpSp>
        <p:nvGrpSpPr>
          <p:cNvPr id="14" name="组合 13"/>
          <p:cNvGrpSpPr/>
          <p:nvPr/>
        </p:nvGrpSpPr>
        <p:grpSpPr>
          <a:xfrm>
            <a:off x="317166" y="1593799"/>
            <a:ext cx="11251558" cy="4040433"/>
            <a:chOff x="138895" y="370390"/>
            <a:chExt cx="11251558" cy="4040433"/>
          </a:xfrm>
        </p:grpSpPr>
        <p:sp>
          <p:nvSpPr>
            <p:cNvPr id="15" name="矩形 14"/>
            <p:cNvSpPr/>
            <p:nvPr/>
          </p:nvSpPr>
          <p:spPr>
            <a:xfrm>
              <a:off x="1967697" y="2737413"/>
              <a:ext cx="9194162" cy="5903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文本框 15"/>
            <p:cNvSpPr txBox="1"/>
            <p:nvPr/>
          </p:nvSpPr>
          <p:spPr>
            <a:xfrm>
              <a:off x="231492" y="2847901"/>
              <a:ext cx="1412112" cy="369332"/>
            </a:xfrm>
            <a:prstGeom prst="rect">
              <a:avLst/>
            </a:prstGeom>
            <a:noFill/>
          </p:spPr>
          <p:txBody>
            <a:bodyPr wrap="square" rtlCol="0">
              <a:spAutoFit/>
            </a:bodyPr>
            <a:lstStyle/>
            <a:p>
              <a:r>
                <a:rPr lang="zh-CN" altLang="en-US" dirty="0" smtClean="0"/>
                <a:t>语义向量</a:t>
              </a:r>
              <a:endParaRPr lang="zh-CN" altLang="en-US" dirty="0"/>
            </a:p>
          </p:txBody>
        </p:sp>
        <p:sp>
          <p:nvSpPr>
            <p:cNvPr id="17" name="文本框 16"/>
            <p:cNvSpPr txBox="1"/>
            <p:nvPr/>
          </p:nvSpPr>
          <p:spPr>
            <a:xfrm>
              <a:off x="138895" y="370390"/>
              <a:ext cx="1597307" cy="646331"/>
            </a:xfrm>
            <a:prstGeom prst="rect">
              <a:avLst/>
            </a:prstGeom>
            <a:noFill/>
          </p:spPr>
          <p:txBody>
            <a:bodyPr wrap="square" rtlCol="0">
              <a:spAutoFit/>
            </a:bodyPr>
            <a:lstStyle/>
            <a:p>
              <a:pPr algn="ctr"/>
              <a:r>
                <a:rPr lang="zh-CN" altLang="en-US" dirty="0" smtClean="0"/>
                <a:t>用户每天语义轨迹集合</a:t>
              </a:r>
              <a:endParaRPr lang="zh-CN" altLang="en-US" dirty="0"/>
            </a:p>
          </p:txBody>
        </p:sp>
        <p:sp>
          <p:nvSpPr>
            <p:cNvPr id="18" name="文本框 17"/>
            <p:cNvSpPr txBox="1"/>
            <p:nvPr/>
          </p:nvSpPr>
          <p:spPr>
            <a:xfrm>
              <a:off x="2233913" y="428793"/>
              <a:ext cx="868101" cy="369332"/>
            </a:xfrm>
            <a:prstGeom prst="rect">
              <a:avLst/>
            </a:prstGeom>
            <a:noFill/>
          </p:spPr>
          <p:txBody>
            <a:bodyPr wrap="square" rtlCol="0">
              <a:spAutoFit/>
            </a:bodyPr>
            <a:lstStyle/>
            <a:p>
              <a:r>
                <a:rPr lang="en-US" altLang="zh-CN" dirty="0" smtClean="0"/>
                <a:t>Loc_1</a:t>
              </a:r>
              <a:endParaRPr lang="zh-CN" altLang="en-US" dirty="0"/>
            </a:p>
          </p:txBody>
        </p:sp>
        <p:sp>
          <p:nvSpPr>
            <p:cNvPr id="19" name="文本框 18"/>
            <p:cNvSpPr txBox="1"/>
            <p:nvPr/>
          </p:nvSpPr>
          <p:spPr>
            <a:xfrm>
              <a:off x="3682677" y="428793"/>
              <a:ext cx="1942618" cy="369332"/>
            </a:xfrm>
            <a:prstGeom prst="rect">
              <a:avLst/>
            </a:prstGeom>
            <a:noFill/>
          </p:spPr>
          <p:txBody>
            <a:bodyPr wrap="square" rtlCol="0">
              <a:spAutoFit/>
            </a:bodyPr>
            <a:lstStyle/>
            <a:p>
              <a:r>
                <a:rPr lang="en-US" altLang="zh-CN" dirty="0" smtClean="0"/>
                <a:t>Loc_2 …</a:t>
              </a:r>
              <a:r>
                <a:rPr lang="en-US" altLang="zh-CN" dirty="0" err="1" smtClean="0"/>
                <a:t>Loc_i</a:t>
              </a:r>
              <a:endParaRPr lang="zh-CN" altLang="en-US" dirty="0"/>
            </a:p>
          </p:txBody>
        </p:sp>
        <p:sp>
          <p:nvSpPr>
            <p:cNvPr id="20" name="文本框 19"/>
            <p:cNvSpPr txBox="1"/>
            <p:nvPr/>
          </p:nvSpPr>
          <p:spPr>
            <a:xfrm>
              <a:off x="5959034" y="428793"/>
              <a:ext cx="1062942" cy="369332"/>
            </a:xfrm>
            <a:prstGeom prst="rect">
              <a:avLst/>
            </a:prstGeom>
            <a:noFill/>
          </p:spPr>
          <p:txBody>
            <a:bodyPr wrap="square" rtlCol="0">
              <a:spAutoFit/>
            </a:bodyPr>
            <a:lstStyle/>
            <a:p>
              <a:r>
                <a:rPr lang="en-US" altLang="zh-CN" dirty="0" smtClean="0"/>
                <a:t>Loc_i+1</a:t>
              </a:r>
              <a:endParaRPr lang="zh-CN" altLang="en-US" dirty="0"/>
            </a:p>
          </p:txBody>
        </p:sp>
        <p:sp>
          <p:nvSpPr>
            <p:cNvPr id="21" name="文本框 20"/>
            <p:cNvSpPr txBox="1"/>
            <p:nvPr/>
          </p:nvSpPr>
          <p:spPr>
            <a:xfrm>
              <a:off x="7402011" y="451414"/>
              <a:ext cx="1006997" cy="369332"/>
            </a:xfrm>
            <a:prstGeom prst="rect">
              <a:avLst/>
            </a:prstGeom>
            <a:noFill/>
          </p:spPr>
          <p:txBody>
            <a:bodyPr wrap="square" rtlCol="0">
              <a:spAutoFit/>
            </a:bodyPr>
            <a:lstStyle/>
            <a:p>
              <a:r>
                <a:rPr lang="en-US" altLang="zh-CN" b="1" dirty="0" smtClean="0"/>
                <a:t>……</a:t>
              </a:r>
              <a:endParaRPr lang="zh-CN" altLang="en-US" b="1" dirty="0"/>
            </a:p>
          </p:txBody>
        </p:sp>
        <p:sp>
          <p:nvSpPr>
            <p:cNvPr id="22" name="文本框 21"/>
            <p:cNvSpPr txBox="1"/>
            <p:nvPr/>
          </p:nvSpPr>
          <p:spPr>
            <a:xfrm>
              <a:off x="8409008" y="439550"/>
              <a:ext cx="1062942" cy="369332"/>
            </a:xfrm>
            <a:prstGeom prst="rect">
              <a:avLst/>
            </a:prstGeom>
            <a:noFill/>
          </p:spPr>
          <p:txBody>
            <a:bodyPr wrap="square" rtlCol="0">
              <a:spAutoFit/>
            </a:bodyPr>
            <a:lstStyle/>
            <a:p>
              <a:r>
                <a:rPr lang="en-US" altLang="zh-CN" dirty="0" smtClean="0"/>
                <a:t>Loc_n-1</a:t>
              </a:r>
              <a:endParaRPr lang="zh-CN" altLang="en-US" dirty="0"/>
            </a:p>
          </p:txBody>
        </p:sp>
        <p:sp>
          <p:nvSpPr>
            <p:cNvPr id="23" name="文本框 22"/>
            <p:cNvSpPr txBox="1"/>
            <p:nvPr/>
          </p:nvSpPr>
          <p:spPr>
            <a:xfrm>
              <a:off x="10327511" y="432652"/>
              <a:ext cx="1062942" cy="369332"/>
            </a:xfrm>
            <a:prstGeom prst="rect">
              <a:avLst/>
            </a:prstGeom>
            <a:noFill/>
          </p:spPr>
          <p:txBody>
            <a:bodyPr wrap="square" rtlCol="0">
              <a:spAutoFit/>
            </a:bodyPr>
            <a:lstStyle/>
            <a:p>
              <a:r>
                <a:rPr lang="en-US" altLang="zh-CN" dirty="0" err="1" smtClean="0"/>
                <a:t>Loc_n</a:t>
              </a:r>
              <a:endParaRPr lang="zh-CN" altLang="en-US" dirty="0"/>
            </a:p>
          </p:txBody>
        </p:sp>
        <p:cxnSp>
          <p:nvCxnSpPr>
            <p:cNvPr id="24" name="直接连接符 23"/>
            <p:cNvCxnSpPr/>
            <p:nvPr/>
          </p:nvCxnSpPr>
          <p:spPr>
            <a:xfrm>
              <a:off x="2233913"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2872450"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a:off x="3520632"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6196312"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4653023"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a:off x="6728750"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8316410"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7751180"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11026816"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33" name="直接箭头连接符 32"/>
            <p:cNvCxnSpPr/>
            <p:nvPr/>
          </p:nvCxnSpPr>
          <p:spPr>
            <a:xfrm>
              <a:off x="2233913" y="1402556"/>
              <a:ext cx="638537"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p:cNvCxnSpPr/>
            <p:nvPr/>
          </p:nvCxnSpPr>
          <p:spPr>
            <a:xfrm>
              <a:off x="3520632" y="1402556"/>
              <a:ext cx="1132391"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p:cNvCxnSpPr/>
            <p:nvPr/>
          </p:nvCxnSpPr>
          <p:spPr>
            <a:xfrm>
              <a:off x="6196312" y="1402556"/>
              <a:ext cx="532438"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p:cNvCxnSpPr/>
            <p:nvPr/>
          </p:nvCxnSpPr>
          <p:spPr>
            <a:xfrm>
              <a:off x="6749969" y="1402556"/>
              <a:ext cx="1001211"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p:cNvCxnSpPr/>
            <p:nvPr/>
          </p:nvCxnSpPr>
          <p:spPr>
            <a:xfrm>
              <a:off x="8364636" y="1402556"/>
              <a:ext cx="2662180"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2772135" y="2742671"/>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a:off x="3520632" y="2742671"/>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a:off x="4267198" y="2742671"/>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5031127" y="2742671"/>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7402011" y="2737413"/>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a:off x="8279755" y="2737413"/>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9130494" y="2737413"/>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a:off x="10021745" y="2737413"/>
              <a:ext cx="0" cy="585050"/>
            </a:xfrm>
            <a:prstGeom prst="line">
              <a:avLst/>
            </a:prstGeom>
          </p:spPr>
          <p:style>
            <a:lnRef idx="1">
              <a:schemeClr val="dk1"/>
            </a:lnRef>
            <a:fillRef idx="0">
              <a:schemeClr val="dk1"/>
            </a:fillRef>
            <a:effectRef idx="0">
              <a:schemeClr val="dk1"/>
            </a:effectRef>
            <a:fontRef idx="minor">
              <a:schemeClr val="tx1"/>
            </a:fontRef>
          </p:style>
        </p:cxnSp>
        <p:sp>
          <p:nvSpPr>
            <p:cNvPr id="46" name="文本框 45"/>
            <p:cNvSpPr txBox="1"/>
            <p:nvPr/>
          </p:nvSpPr>
          <p:spPr>
            <a:xfrm>
              <a:off x="2233913" y="1594414"/>
              <a:ext cx="729206" cy="338554"/>
            </a:xfrm>
            <a:prstGeom prst="rect">
              <a:avLst/>
            </a:prstGeom>
            <a:noFill/>
          </p:spPr>
          <p:txBody>
            <a:bodyPr wrap="square" rtlCol="0">
              <a:spAutoFit/>
            </a:bodyPr>
            <a:lstStyle/>
            <a:p>
              <a:r>
                <a:rPr lang="zh-CN" altLang="en-US" sz="1600" dirty="0"/>
                <a:t>寝室</a:t>
              </a:r>
            </a:p>
          </p:txBody>
        </p:sp>
        <p:sp>
          <p:nvSpPr>
            <p:cNvPr id="47" name="文本框 46"/>
            <p:cNvSpPr txBox="1"/>
            <p:nvPr/>
          </p:nvSpPr>
          <p:spPr>
            <a:xfrm>
              <a:off x="3649882" y="1637656"/>
              <a:ext cx="933694" cy="338554"/>
            </a:xfrm>
            <a:prstGeom prst="rect">
              <a:avLst/>
            </a:prstGeom>
            <a:noFill/>
          </p:spPr>
          <p:txBody>
            <a:bodyPr wrap="square" rtlCol="0">
              <a:spAutoFit/>
            </a:bodyPr>
            <a:lstStyle/>
            <a:p>
              <a:r>
                <a:rPr lang="zh-CN" altLang="en-US" sz="1600" dirty="0" smtClean="0"/>
                <a:t>教学楼</a:t>
              </a:r>
              <a:endParaRPr lang="zh-CN" altLang="en-US" sz="1600" dirty="0"/>
            </a:p>
          </p:txBody>
        </p:sp>
        <p:cxnSp>
          <p:nvCxnSpPr>
            <p:cNvPr id="48" name="直接连接符 47"/>
            <p:cNvCxnSpPr/>
            <p:nvPr/>
          </p:nvCxnSpPr>
          <p:spPr>
            <a:xfrm>
              <a:off x="5249117"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49" name="直接箭头连接符 48"/>
            <p:cNvCxnSpPr/>
            <p:nvPr/>
          </p:nvCxnSpPr>
          <p:spPr>
            <a:xfrm>
              <a:off x="4653023" y="1402556"/>
              <a:ext cx="566195"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sp>
          <p:nvSpPr>
            <p:cNvPr id="50" name="文本框 49"/>
            <p:cNvSpPr txBox="1"/>
            <p:nvPr/>
          </p:nvSpPr>
          <p:spPr>
            <a:xfrm>
              <a:off x="4543062" y="1649231"/>
              <a:ext cx="933694" cy="338554"/>
            </a:xfrm>
            <a:prstGeom prst="rect">
              <a:avLst/>
            </a:prstGeom>
            <a:noFill/>
          </p:spPr>
          <p:txBody>
            <a:bodyPr wrap="square" rtlCol="0">
              <a:spAutoFit/>
            </a:bodyPr>
            <a:lstStyle/>
            <a:p>
              <a:r>
                <a:rPr lang="zh-CN" altLang="en-US" sz="1600" dirty="0" smtClean="0"/>
                <a:t>图书馆</a:t>
              </a:r>
              <a:endParaRPr lang="zh-CN" altLang="en-US" sz="1600" dirty="0"/>
            </a:p>
          </p:txBody>
        </p:sp>
        <p:sp>
          <p:nvSpPr>
            <p:cNvPr id="51" name="文本框 50"/>
            <p:cNvSpPr txBox="1"/>
            <p:nvPr/>
          </p:nvSpPr>
          <p:spPr>
            <a:xfrm>
              <a:off x="5995684" y="1731431"/>
              <a:ext cx="844954" cy="338554"/>
            </a:xfrm>
            <a:prstGeom prst="rect">
              <a:avLst/>
            </a:prstGeom>
            <a:noFill/>
          </p:spPr>
          <p:txBody>
            <a:bodyPr wrap="square" rtlCol="0">
              <a:spAutoFit/>
            </a:bodyPr>
            <a:lstStyle/>
            <a:p>
              <a:r>
                <a:rPr lang="zh-CN" altLang="en-US" sz="1600" dirty="0"/>
                <a:t>实验室</a:t>
              </a:r>
            </a:p>
          </p:txBody>
        </p:sp>
        <p:sp>
          <p:nvSpPr>
            <p:cNvPr id="52" name="文本框 51"/>
            <p:cNvSpPr txBox="1"/>
            <p:nvPr/>
          </p:nvSpPr>
          <p:spPr>
            <a:xfrm>
              <a:off x="6930343" y="1731431"/>
              <a:ext cx="844954" cy="338554"/>
            </a:xfrm>
            <a:prstGeom prst="rect">
              <a:avLst/>
            </a:prstGeom>
            <a:noFill/>
          </p:spPr>
          <p:txBody>
            <a:bodyPr wrap="square" rtlCol="0">
              <a:spAutoFit/>
            </a:bodyPr>
            <a:lstStyle/>
            <a:p>
              <a:r>
                <a:rPr lang="zh-CN" altLang="en-US" sz="1600" dirty="0" smtClean="0"/>
                <a:t>篮球场</a:t>
              </a:r>
              <a:endParaRPr lang="zh-CN" altLang="en-US" sz="1600" dirty="0"/>
            </a:p>
          </p:txBody>
        </p:sp>
        <p:sp>
          <p:nvSpPr>
            <p:cNvPr id="53" name="文本框 52"/>
            <p:cNvSpPr txBox="1"/>
            <p:nvPr/>
          </p:nvSpPr>
          <p:spPr>
            <a:xfrm>
              <a:off x="9471950" y="1690520"/>
              <a:ext cx="844954" cy="461665"/>
            </a:xfrm>
            <a:prstGeom prst="rect">
              <a:avLst/>
            </a:prstGeom>
            <a:noFill/>
          </p:spPr>
          <p:txBody>
            <a:bodyPr wrap="square" rtlCol="0">
              <a:spAutoFit/>
            </a:bodyPr>
            <a:lstStyle/>
            <a:p>
              <a:r>
                <a:rPr lang="en-US" altLang="zh-CN" sz="2400" b="1" dirty="0" smtClean="0"/>
                <a:t>……</a:t>
              </a:r>
              <a:endParaRPr lang="zh-CN" altLang="en-US" sz="2400" b="1" dirty="0"/>
            </a:p>
          </p:txBody>
        </p:sp>
        <p:sp>
          <p:nvSpPr>
            <p:cNvPr id="54" name="文本框 53"/>
            <p:cNvSpPr txBox="1"/>
            <p:nvPr/>
          </p:nvSpPr>
          <p:spPr>
            <a:xfrm>
              <a:off x="10316904" y="2810818"/>
              <a:ext cx="844954" cy="461665"/>
            </a:xfrm>
            <a:prstGeom prst="rect">
              <a:avLst/>
            </a:prstGeom>
            <a:noFill/>
          </p:spPr>
          <p:txBody>
            <a:bodyPr wrap="square" rtlCol="0">
              <a:spAutoFit/>
            </a:bodyPr>
            <a:lstStyle/>
            <a:p>
              <a:r>
                <a:rPr lang="en-US" altLang="zh-CN" sz="2400" b="1" dirty="0" smtClean="0"/>
                <a:t>……</a:t>
              </a:r>
              <a:endParaRPr lang="zh-CN" altLang="en-US" sz="2400" b="1" dirty="0"/>
            </a:p>
          </p:txBody>
        </p:sp>
        <p:sp>
          <p:nvSpPr>
            <p:cNvPr id="55" name="文本框 54"/>
            <p:cNvSpPr txBox="1"/>
            <p:nvPr/>
          </p:nvSpPr>
          <p:spPr>
            <a:xfrm>
              <a:off x="5881866" y="2780295"/>
              <a:ext cx="844954" cy="461665"/>
            </a:xfrm>
            <a:prstGeom prst="rect">
              <a:avLst/>
            </a:prstGeom>
            <a:noFill/>
          </p:spPr>
          <p:txBody>
            <a:bodyPr wrap="square" rtlCol="0">
              <a:spAutoFit/>
            </a:bodyPr>
            <a:lstStyle/>
            <a:p>
              <a:r>
                <a:rPr lang="en-US" altLang="zh-CN" sz="2400" b="1" dirty="0" smtClean="0"/>
                <a:t>……</a:t>
              </a:r>
              <a:endParaRPr lang="zh-CN" altLang="en-US" sz="2400" b="1" dirty="0"/>
            </a:p>
          </p:txBody>
        </p:sp>
        <p:sp>
          <p:nvSpPr>
            <p:cNvPr id="56" name="文本框 55"/>
            <p:cNvSpPr txBox="1"/>
            <p:nvPr/>
          </p:nvSpPr>
          <p:spPr>
            <a:xfrm>
              <a:off x="2040036" y="2871443"/>
              <a:ext cx="729206" cy="338554"/>
            </a:xfrm>
            <a:prstGeom prst="rect">
              <a:avLst/>
            </a:prstGeom>
            <a:noFill/>
          </p:spPr>
          <p:txBody>
            <a:bodyPr wrap="square" rtlCol="0">
              <a:spAutoFit/>
            </a:bodyPr>
            <a:lstStyle/>
            <a:p>
              <a:r>
                <a:rPr lang="zh-CN" altLang="en-US" sz="1600" dirty="0"/>
                <a:t>寝室</a:t>
              </a:r>
            </a:p>
          </p:txBody>
        </p:sp>
        <p:sp>
          <p:nvSpPr>
            <p:cNvPr id="57" name="文本框 56"/>
            <p:cNvSpPr txBox="1"/>
            <p:nvPr/>
          </p:nvSpPr>
          <p:spPr>
            <a:xfrm>
              <a:off x="2788534" y="2878679"/>
              <a:ext cx="729206" cy="338554"/>
            </a:xfrm>
            <a:prstGeom prst="rect">
              <a:avLst/>
            </a:prstGeom>
            <a:noFill/>
          </p:spPr>
          <p:txBody>
            <a:bodyPr wrap="square" rtlCol="0">
              <a:spAutoFit/>
            </a:bodyPr>
            <a:lstStyle/>
            <a:p>
              <a:r>
                <a:rPr lang="en-US" altLang="zh-CN" sz="1600" dirty="0" smtClean="0"/>
                <a:t>1</a:t>
              </a:r>
              <a:r>
                <a:rPr lang="zh-CN" altLang="en-US" sz="1600" dirty="0" smtClean="0"/>
                <a:t>食堂</a:t>
              </a:r>
              <a:endParaRPr lang="zh-CN" altLang="en-US" sz="1600" dirty="0"/>
            </a:p>
          </p:txBody>
        </p:sp>
        <p:sp>
          <p:nvSpPr>
            <p:cNvPr id="58" name="文本框 57"/>
            <p:cNvSpPr txBox="1"/>
            <p:nvPr/>
          </p:nvSpPr>
          <p:spPr>
            <a:xfrm>
              <a:off x="3533170" y="2878679"/>
              <a:ext cx="933694" cy="338554"/>
            </a:xfrm>
            <a:prstGeom prst="rect">
              <a:avLst/>
            </a:prstGeom>
            <a:noFill/>
          </p:spPr>
          <p:txBody>
            <a:bodyPr wrap="square" rtlCol="0">
              <a:spAutoFit/>
            </a:bodyPr>
            <a:lstStyle/>
            <a:p>
              <a:r>
                <a:rPr lang="zh-CN" altLang="en-US" sz="1600" dirty="0" smtClean="0"/>
                <a:t>教学楼</a:t>
              </a:r>
              <a:endParaRPr lang="zh-CN" altLang="en-US" sz="1600" dirty="0"/>
            </a:p>
          </p:txBody>
        </p:sp>
        <p:sp>
          <p:nvSpPr>
            <p:cNvPr id="59" name="文本框 58"/>
            <p:cNvSpPr txBox="1"/>
            <p:nvPr/>
          </p:nvSpPr>
          <p:spPr>
            <a:xfrm>
              <a:off x="4266236" y="2889166"/>
              <a:ext cx="933694" cy="338554"/>
            </a:xfrm>
            <a:prstGeom prst="rect">
              <a:avLst/>
            </a:prstGeom>
            <a:noFill/>
          </p:spPr>
          <p:txBody>
            <a:bodyPr wrap="square" rtlCol="0">
              <a:spAutoFit/>
            </a:bodyPr>
            <a:lstStyle/>
            <a:p>
              <a:r>
                <a:rPr lang="zh-CN" altLang="en-US" sz="1600" dirty="0" smtClean="0"/>
                <a:t>图书馆</a:t>
              </a:r>
              <a:endParaRPr lang="zh-CN" altLang="en-US" sz="1600" dirty="0"/>
            </a:p>
          </p:txBody>
        </p:sp>
        <p:sp>
          <p:nvSpPr>
            <p:cNvPr id="60" name="文本框 59"/>
            <p:cNvSpPr txBox="1"/>
            <p:nvPr/>
          </p:nvSpPr>
          <p:spPr>
            <a:xfrm>
              <a:off x="7421298" y="2903361"/>
              <a:ext cx="844954" cy="338554"/>
            </a:xfrm>
            <a:prstGeom prst="rect">
              <a:avLst/>
            </a:prstGeom>
            <a:noFill/>
          </p:spPr>
          <p:txBody>
            <a:bodyPr wrap="square" rtlCol="0">
              <a:spAutoFit/>
            </a:bodyPr>
            <a:lstStyle/>
            <a:p>
              <a:r>
                <a:rPr lang="zh-CN" altLang="en-US" sz="1600" dirty="0"/>
                <a:t>实验室</a:t>
              </a:r>
            </a:p>
          </p:txBody>
        </p:sp>
        <p:sp>
          <p:nvSpPr>
            <p:cNvPr id="61" name="文本框 60"/>
            <p:cNvSpPr txBox="1"/>
            <p:nvPr/>
          </p:nvSpPr>
          <p:spPr>
            <a:xfrm>
              <a:off x="8262392" y="2903361"/>
              <a:ext cx="844954" cy="338554"/>
            </a:xfrm>
            <a:prstGeom prst="rect">
              <a:avLst/>
            </a:prstGeom>
            <a:noFill/>
          </p:spPr>
          <p:txBody>
            <a:bodyPr wrap="square" rtlCol="0">
              <a:spAutoFit/>
            </a:bodyPr>
            <a:lstStyle/>
            <a:p>
              <a:r>
                <a:rPr lang="zh-CN" altLang="en-US" sz="1600" dirty="0" smtClean="0"/>
                <a:t>篮球场</a:t>
              </a:r>
              <a:endParaRPr lang="zh-CN" altLang="en-US" sz="1600" dirty="0"/>
            </a:p>
          </p:txBody>
        </p:sp>
        <p:sp>
          <p:nvSpPr>
            <p:cNvPr id="62" name="文本框 61"/>
            <p:cNvSpPr txBox="1"/>
            <p:nvPr/>
          </p:nvSpPr>
          <p:spPr>
            <a:xfrm>
              <a:off x="9174862" y="2894513"/>
              <a:ext cx="844954" cy="338554"/>
            </a:xfrm>
            <a:prstGeom prst="rect">
              <a:avLst/>
            </a:prstGeom>
            <a:noFill/>
          </p:spPr>
          <p:txBody>
            <a:bodyPr wrap="square" rtlCol="0">
              <a:spAutoFit/>
            </a:bodyPr>
            <a:lstStyle/>
            <a:p>
              <a:r>
                <a:rPr lang="zh-CN" altLang="en-US" sz="1600" dirty="0"/>
                <a:t>实验室</a:t>
              </a:r>
            </a:p>
          </p:txBody>
        </p:sp>
        <p:cxnSp>
          <p:nvCxnSpPr>
            <p:cNvPr id="63" name="直接箭头连接符 62"/>
            <p:cNvCxnSpPr>
              <a:stCxn id="46" idx="2"/>
            </p:cNvCxnSpPr>
            <p:nvPr/>
          </p:nvCxnSpPr>
          <p:spPr>
            <a:xfrm flipH="1">
              <a:off x="2404640" y="1932968"/>
              <a:ext cx="193876" cy="8044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4" name="直接箭头连接符 63"/>
            <p:cNvCxnSpPr>
              <a:stCxn id="47" idx="2"/>
            </p:cNvCxnSpPr>
            <p:nvPr/>
          </p:nvCxnSpPr>
          <p:spPr>
            <a:xfrm flipH="1">
              <a:off x="3888610" y="1976210"/>
              <a:ext cx="228119" cy="7288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5" name="直接箭头连接符 64"/>
            <p:cNvCxnSpPr>
              <a:stCxn id="50" idx="2"/>
            </p:cNvCxnSpPr>
            <p:nvPr/>
          </p:nvCxnSpPr>
          <p:spPr>
            <a:xfrm flipH="1">
              <a:off x="4690878" y="1987785"/>
              <a:ext cx="319031" cy="7270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直接箭头连接符 65"/>
            <p:cNvCxnSpPr>
              <a:stCxn id="51" idx="2"/>
            </p:cNvCxnSpPr>
            <p:nvPr/>
          </p:nvCxnSpPr>
          <p:spPr>
            <a:xfrm>
              <a:off x="6418161" y="2069985"/>
              <a:ext cx="1357136" cy="6350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直接箭头连接符 66"/>
            <p:cNvCxnSpPr>
              <a:stCxn id="53" idx="2"/>
            </p:cNvCxnSpPr>
            <p:nvPr/>
          </p:nvCxnSpPr>
          <p:spPr>
            <a:xfrm>
              <a:off x="9894427" y="2152185"/>
              <a:ext cx="707983" cy="5528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8" name="直接连接符 67"/>
            <p:cNvCxnSpPr/>
            <p:nvPr/>
          </p:nvCxnSpPr>
          <p:spPr>
            <a:xfrm>
              <a:off x="1989879" y="3428035"/>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a:off x="2769242" y="3412692"/>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70" name="直接箭头连接符 69"/>
            <p:cNvCxnSpPr/>
            <p:nvPr/>
          </p:nvCxnSpPr>
          <p:spPr>
            <a:xfrm>
              <a:off x="2047754" y="3649973"/>
              <a:ext cx="638537"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a:xfrm>
              <a:off x="4266236" y="344162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72" name="直接箭头连接符 71"/>
            <p:cNvCxnSpPr/>
            <p:nvPr/>
          </p:nvCxnSpPr>
          <p:spPr>
            <a:xfrm flipH="1">
              <a:off x="2838692" y="3665316"/>
              <a:ext cx="1427544"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7421298" y="3412692"/>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74" name="直接箭头连接符 73"/>
            <p:cNvCxnSpPr/>
            <p:nvPr/>
          </p:nvCxnSpPr>
          <p:spPr>
            <a:xfrm flipH="1">
              <a:off x="4317355" y="3678909"/>
              <a:ext cx="3035465"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8295186" y="3426285"/>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10019816" y="344162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77" name="直接箭头连接符 76"/>
            <p:cNvCxnSpPr/>
            <p:nvPr/>
          </p:nvCxnSpPr>
          <p:spPr>
            <a:xfrm flipH="1">
              <a:off x="8461090" y="3663566"/>
              <a:ext cx="1427544"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sp>
          <p:nvSpPr>
            <p:cNvPr id="78" name="文本框 77"/>
            <p:cNvSpPr txBox="1"/>
            <p:nvPr/>
          </p:nvSpPr>
          <p:spPr>
            <a:xfrm>
              <a:off x="1798898" y="4002911"/>
              <a:ext cx="497711" cy="338554"/>
            </a:xfrm>
            <a:prstGeom prst="rect">
              <a:avLst/>
            </a:prstGeom>
            <a:noFill/>
          </p:spPr>
          <p:txBody>
            <a:bodyPr wrap="square" rtlCol="0">
              <a:spAutoFit/>
            </a:bodyPr>
            <a:lstStyle/>
            <a:p>
              <a:r>
                <a:rPr lang="en-US" altLang="zh-CN" sz="1600" b="1" dirty="0" smtClean="0"/>
                <a:t>T1</a:t>
              </a:r>
              <a:endParaRPr lang="zh-CN" altLang="en-US" sz="1600" b="1" dirty="0"/>
            </a:p>
          </p:txBody>
        </p:sp>
        <p:sp>
          <p:nvSpPr>
            <p:cNvPr id="79" name="文本框 78"/>
            <p:cNvSpPr txBox="1"/>
            <p:nvPr/>
          </p:nvSpPr>
          <p:spPr>
            <a:xfrm>
              <a:off x="2539678" y="4072269"/>
              <a:ext cx="497711" cy="338554"/>
            </a:xfrm>
            <a:prstGeom prst="rect">
              <a:avLst/>
            </a:prstGeom>
            <a:noFill/>
          </p:spPr>
          <p:txBody>
            <a:bodyPr wrap="square" rtlCol="0">
              <a:spAutoFit/>
            </a:bodyPr>
            <a:lstStyle/>
            <a:p>
              <a:r>
                <a:rPr lang="en-US" altLang="zh-CN" sz="1600" b="1" dirty="0" smtClean="0"/>
                <a:t>T2</a:t>
              </a:r>
              <a:endParaRPr lang="zh-CN" altLang="en-US" sz="1600" b="1" dirty="0"/>
            </a:p>
          </p:txBody>
        </p:sp>
        <p:sp>
          <p:nvSpPr>
            <p:cNvPr id="80" name="文本框 79"/>
            <p:cNvSpPr txBox="1"/>
            <p:nvPr/>
          </p:nvSpPr>
          <p:spPr>
            <a:xfrm>
              <a:off x="4017380" y="4071400"/>
              <a:ext cx="497711" cy="338554"/>
            </a:xfrm>
            <a:prstGeom prst="rect">
              <a:avLst/>
            </a:prstGeom>
            <a:noFill/>
          </p:spPr>
          <p:txBody>
            <a:bodyPr wrap="square" rtlCol="0">
              <a:spAutoFit/>
            </a:bodyPr>
            <a:lstStyle/>
            <a:p>
              <a:r>
                <a:rPr lang="en-US" altLang="zh-CN" sz="1600" b="1" dirty="0" smtClean="0"/>
                <a:t>T3</a:t>
              </a:r>
              <a:endParaRPr lang="zh-CN" altLang="en-US" sz="1600" b="1" dirty="0"/>
            </a:p>
          </p:txBody>
        </p:sp>
        <p:sp>
          <p:nvSpPr>
            <p:cNvPr id="81" name="文本框 80"/>
            <p:cNvSpPr txBox="1"/>
            <p:nvPr/>
          </p:nvSpPr>
          <p:spPr>
            <a:xfrm>
              <a:off x="7153155" y="4002911"/>
              <a:ext cx="497711" cy="338554"/>
            </a:xfrm>
            <a:prstGeom prst="rect">
              <a:avLst/>
            </a:prstGeom>
            <a:noFill/>
          </p:spPr>
          <p:txBody>
            <a:bodyPr wrap="square" rtlCol="0">
              <a:spAutoFit/>
            </a:bodyPr>
            <a:lstStyle/>
            <a:p>
              <a:r>
                <a:rPr lang="en-US" altLang="zh-CN" sz="1600" b="1" dirty="0" err="1" smtClean="0"/>
                <a:t>Ti</a:t>
              </a:r>
              <a:endParaRPr lang="zh-CN" altLang="en-US" sz="1600" b="1" dirty="0"/>
            </a:p>
          </p:txBody>
        </p:sp>
        <p:sp>
          <p:nvSpPr>
            <p:cNvPr id="82" name="文本框 81"/>
            <p:cNvSpPr txBox="1"/>
            <p:nvPr/>
          </p:nvSpPr>
          <p:spPr>
            <a:xfrm>
              <a:off x="8103244" y="4002911"/>
              <a:ext cx="705090" cy="338554"/>
            </a:xfrm>
            <a:prstGeom prst="rect">
              <a:avLst/>
            </a:prstGeom>
            <a:noFill/>
          </p:spPr>
          <p:txBody>
            <a:bodyPr wrap="square" rtlCol="0">
              <a:spAutoFit/>
            </a:bodyPr>
            <a:lstStyle/>
            <a:p>
              <a:r>
                <a:rPr lang="en-US" altLang="zh-CN" sz="1600" b="1" dirty="0" smtClean="0"/>
                <a:t>Tn-1</a:t>
              </a:r>
              <a:endParaRPr lang="zh-CN" altLang="en-US" sz="1600" b="1" dirty="0"/>
            </a:p>
          </p:txBody>
        </p:sp>
        <p:sp>
          <p:nvSpPr>
            <p:cNvPr id="83" name="文本框 82"/>
            <p:cNvSpPr txBox="1"/>
            <p:nvPr/>
          </p:nvSpPr>
          <p:spPr>
            <a:xfrm>
              <a:off x="9819193" y="4071400"/>
              <a:ext cx="497711" cy="338554"/>
            </a:xfrm>
            <a:prstGeom prst="rect">
              <a:avLst/>
            </a:prstGeom>
            <a:noFill/>
          </p:spPr>
          <p:txBody>
            <a:bodyPr wrap="square" rtlCol="0">
              <a:spAutoFit/>
            </a:bodyPr>
            <a:lstStyle/>
            <a:p>
              <a:r>
                <a:rPr lang="en-US" altLang="zh-CN" sz="1600" b="1" dirty="0" err="1" smtClean="0"/>
                <a:t>Tn</a:t>
              </a:r>
              <a:endParaRPr lang="zh-CN" altLang="en-US" sz="1600" b="1" dirty="0"/>
            </a:p>
          </p:txBody>
        </p:sp>
      </p:grpSp>
    </p:spTree>
    <p:extLst>
      <p:ext uri="{BB962C8B-B14F-4D97-AF65-F5344CB8AC3E}">
        <p14:creationId xmlns:p14="http://schemas.microsoft.com/office/powerpoint/2010/main" val="418723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9"/>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5"/>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10"/>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7"/>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11"/>
                                        </p:tgtEl>
                                        <p:attrNameLst>
                                          <p:attrName>style.visibility</p:attrName>
                                        </p:attrNameLst>
                                      </p:cBhvr>
                                      <p:to>
                                        <p:strVal val="hidden"/>
                                      </p:to>
                                    </p:set>
                                  </p:childTnLst>
                                </p:cTn>
                              </p:par>
                            </p:childTnLst>
                          </p:cTn>
                        </p:par>
                        <p:par>
                          <p:cTn id="44" fill="hold">
                            <p:stCondLst>
                              <p:cond delay="0"/>
                            </p:stCondLst>
                            <p:childTnLst>
                              <p:par>
                                <p:cTn id="45" presetID="10" presetClass="entr" presetSubtype="0"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84728" y="185980"/>
            <a:ext cx="3948979"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构建数据立方体</a:t>
            </a:r>
            <a:endParaRPr lang="zh-CN" altLang="en-US" sz="4000" dirty="0">
              <a:latin typeface="Adobe 楷体 Std R" panose="02020400000000000000" pitchFamily="18" charset="-122"/>
              <a:ea typeface="Adobe 楷体 Std R" panose="02020400000000000000" pitchFamily="18" charset="-122"/>
            </a:endParaRPr>
          </a:p>
        </p:txBody>
      </p:sp>
      <p:grpSp>
        <p:nvGrpSpPr>
          <p:cNvPr id="6" name="组合 5"/>
          <p:cNvGrpSpPr/>
          <p:nvPr/>
        </p:nvGrpSpPr>
        <p:grpSpPr>
          <a:xfrm>
            <a:off x="311426" y="2385390"/>
            <a:ext cx="6661038" cy="1927213"/>
            <a:chOff x="609600" y="1485900"/>
            <a:chExt cx="11237142" cy="3251200"/>
          </a:xfrm>
        </p:grpSpPr>
        <p:sp>
          <p:nvSpPr>
            <p:cNvPr id="7" name="立方体 6"/>
            <p:cNvSpPr/>
            <p:nvPr/>
          </p:nvSpPr>
          <p:spPr>
            <a:xfrm>
              <a:off x="609600" y="1485900"/>
              <a:ext cx="3251200" cy="3251200"/>
            </a:xfrm>
            <a:prstGeom prst="cub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cxnSp>
          <p:nvCxnSpPr>
            <p:cNvPr id="8" name="直接连接符 7"/>
            <p:cNvCxnSpPr>
              <a:stCxn id="7" idx="0"/>
              <a:endCxn id="7" idx="1"/>
            </p:cNvCxnSpPr>
            <p:nvPr/>
          </p:nvCxnSpPr>
          <p:spPr>
            <a:xfrm flipH="1">
              <a:off x="1828800" y="1485900"/>
              <a:ext cx="812800" cy="812800"/>
            </a:xfrm>
            <a:prstGeom prst="line">
              <a:avLst/>
            </a:prstGeom>
          </p:spPr>
          <p:style>
            <a:lnRef idx="3">
              <a:schemeClr val="lt1"/>
            </a:lnRef>
            <a:fillRef idx="1">
              <a:schemeClr val="accent1"/>
            </a:fillRef>
            <a:effectRef idx="1">
              <a:schemeClr val="accent1"/>
            </a:effectRef>
            <a:fontRef idx="minor">
              <a:schemeClr val="lt1"/>
            </a:fontRef>
          </p:style>
        </p:cxnSp>
        <p:cxnSp>
          <p:nvCxnSpPr>
            <p:cNvPr id="9" name="直接连接符 8"/>
            <p:cNvCxnSpPr/>
            <p:nvPr/>
          </p:nvCxnSpPr>
          <p:spPr>
            <a:xfrm flipH="1">
              <a:off x="1196340" y="1485900"/>
              <a:ext cx="868680" cy="812800"/>
            </a:xfrm>
            <a:prstGeom prst="line">
              <a:avLst/>
            </a:prstGeom>
          </p:spPr>
          <p:style>
            <a:lnRef idx="3">
              <a:schemeClr val="lt1"/>
            </a:lnRef>
            <a:fillRef idx="1">
              <a:schemeClr val="accent1"/>
            </a:fillRef>
            <a:effectRef idx="1">
              <a:schemeClr val="accent1"/>
            </a:effectRef>
            <a:fontRef idx="minor">
              <a:schemeClr val="lt1"/>
            </a:fontRef>
          </p:style>
        </p:cxnSp>
        <p:cxnSp>
          <p:nvCxnSpPr>
            <p:cNvPr id="10" name="直接连接符 9"/>
            <p:cNvCxnSpPr/>
            <p:nvPr/>
          </p:nvCxnSpPr>
          <p:spPr>
            <a:xfrm flipH="1">
              <a:off x="2405380" y="1485900"/>
              <a:ext cx="868680" cy="812800"/>
            </a:xfrm>
            <a:prstGeom prst="line">
              <a:avLst/>
            </a:prstGeom>
          </p:spPr>
          <p:style>
            <a:lnRef idx="3">
              <a:schemeClr val="lt1"/>
            </a:lnRef>
            <a:fillRef idx="1">
              <a:schemeClr val="accent1"/>
            </a:fillRef>
            <a:effectRef idx="1">
              <a:schemeClr val="accent1"/>
            </a:effectRef>
            <a:fontRef idx="minor">
              <a:schemeClr val="lt1"/>
            </a:fontRef>
          </p:style>
        </p:cxnSp>
        <p:cxnSp>
          <p:nvCxnSpPr>
            <p:cNvPr id="11" name="直接连接符 10"/>
            <p:cNvCxnSpPr/>
            <p:nvPr/>
          </p:nvCxnSpPr>
          <p:spPr>
            <a:xfrm>
              <a:off x="1196340" y="2298700"/>
              <a:ext cx="0" cy="2438400"/>
            </a:xfrm>
            <a:prstGeom prst="line">
              <a:avLst/>
            </a:prstGeom>
          </p:spPr>
          <p:style>
            <a:lnRef idx="3">
              <a:schemeClr val="lt1"/>
            </a:lnRef>
            <a:fillRef idx="1">
              <a:schemeClr val="accent1"/>
            </a:fillRef>
            <a:effectRef idx="1">
              <a:schemeClr val="accent1"/>
            </a:effectRef>
            <a:fontRef idx="minor">
              <a:schemeClr val="lt1"/>
            </a:fontRef>
          </p:style>
        </p:cxnSp>
        <p:cxnSp>
          <p:nvCxnSpPr>
            <p:cNvPr id="12" name="直接连接符 11"/>
            <p:cNvCxnSpPr>
              <a:stCxn id="7" idx="1"/>
              <a:endCxn id="7" idx="3"/>
            </p:cNvCxnSpPr>
            <p:nvPr/>
          </p:nvCxnSpPr>
          <p:spPr>
            <a:xfrm>
              <a:off x="1828800" y="2298700"/>
              <a:ext cx="0" cy="2438400"/>
            </a:xfrm>
            <a:prstGeom prst="line">
              <a:avLst/>
            </a:prstGeom>
          </p:spPr>
          <p:style>
            <a:lnRef idx="3">
              <a:schemeClr val="lt1"/>
            </a:lnRef>
            <a:fillRef idx="1">
              <a:schemeClr val="accent1"/>
            </a:fillRef>
            <a:effectRef idx="1">
              <a:schemeClr val="accent1"/>
            </a:effectRef>
            <a:fontRef idx="minor">
              <a:schemeClr val="lt1"/>
            </a:fontRef>
          </p:style>
        </p:cxnSp>
        <p:cxnSp>
          <p:nvCxnSpPr>
            <p:cNvPr id="13" name="直接连接符 12"/>
            <p:cNvCxnSpPr/>
            <p:nvPr/>
          </p:nvCxnSpPr>
          <p:spPr>
            <a:xfrm>
              <a:off x="2405380" y="2298700"/>
              <a:ext cx="0" cy="2438400"/>
            </a:xfrm>
            <a:prstGeom prst="line">
              <a:avLst/>
            </a:prstGeom>
          </p:spPr>
          <p:style>
            <a:lnRef idx="3">
              <a:schemeClr val="lt1"/>
            </a:lnRef>
            <a:fillRef idx="1">
              <a:schemeClr val="accent1"/>
            </a:fillRef>
            <a:effectRef idx="1">
              <a:schemeClr val="accent1"/>
            </a:effectRef>
            <a:fontRef idx="minor">
              <a:schemeClr val="lt1"/>
            </a:fontRef>
          </p:style>
        </p:cxnSp>
        <p:cxnSp>
          <p:nvCxnSpPr>
            <p:cNvPr id="14" name="直接连接符 13"/>
            <p:cNvCxnSpPr>
              <a:stCxn id="7" idx="2"/>
              <a:endCxn id="7" idx="4"/>
            </p:cNvCxnSpPr>
            <p:nvPr/>
          </p:nvCxnSpPr>
          <p:spPr>
            <a:xfrm>
              <a:off x="609600" y="3517900"/>
              <a:ext cx="2438400" cy="0"/>
            </a:xfrm>
            <a:prstGeom prst="line">
              <a:avLst/>
            </a:prstGeom>
          </p:spPr>
          <p:style>
            <a:lnRef idx="3">
              <a:schemeClr val="lt1"/>
            </a:lnRef>
            <a:fillRef idx="1">
              <a:schemeClr val="accent1"/>
            </a:fillRef>
            <a:effectRef idx="1">
              <a:schemeClr val="accent1"/>
            </a:effectRef>
            <a:fontRef idx="minor">
              <a:schemeClr val="lt1"/>
            </a:fontRef>
          </p:style>
        </p:cxnSp>
        <p:cxnSp>
          <p:nvCxnSpPr>
            <p:cNvPr id="15" name="直接连接符 14"/>
            <p:cNvCxnSpPr/>
            <p:nvPr/>
          </p:nvCxnSpPr>
          <p:spPr>
            <a:xfrm>
              <a:off x="609600" y="4119880"/>
              <a:ext cx="2438400" cy="0"/>
            </a:xfrm>
            <a:prstGeom prst="line">
              <a:avLst/>
            </a:prstGeom>
          </p:spPr>
          <p:style>
            <a:lnRef idx="3">
              <a:schemeClr val="lt1"/>
            </a:lnRef>
            <a:fillRef idx="1">
              <a:schemeClr val="accent1"/>
            </a:fillRef>
            <a:effectRef idx="1">
              <a:schemeClr val="accent1"/>
            </a:effectRef>
            <a:fontRef idx="minor">
              <a:schemeClr val="lt1"/>
            </a:fontRef>
          </p:style>
        </p:cxnSp>
        <p:cxnSp>
          <p:nvCxnSpPr>
            <p:cNvPr id="16" name="直接连接符 15"/>
            <p:cNvCxnSpPr/>
            <p:nvPr/>
          </p:nvCxnSpPr>
          <p:spPr>
            <a:xfrm>
              <a:off x="609600" y="2938780"/>
              <a:ext cx="2438400" cy="0"/>
            </a:xfrm>
            <a:prstGeom prst="line">
              <a:avLst/>
            </a:prstGeom>
          </p:spPr>
          <p:style>
            <a:lnRef idx="3">
              <a:schemeClr val="lt1"/>
            </a:lnRef>
            <a:fillRef idx="1">
              <a:schemeClr val="accent1"/>
            </a:fillRef>
            <a:effectRef idx="1">
              <a:schemeClr val="accent1"/>
            </a:effectRef>
            <a:fontRef idx="minor">
              <a:schemeClr val="lt1"/>
            </a:fontRef>
          </p:style>
        </p:cxnSp>
        <p:cxnSp>
          <p:nvCxnSpPr>
            <p:cNvPr id="17" name="直接连接符 16"/>
            <p:cNvCxnSpPr/>
            <p:nvPr/>
          </p:nvCxnSpPr>
          <p:spPr>
            <a:xfrm>
              <a:off x="1089660" y="1821180"/>
              <a:ext cx="2385060" cy="36513"/>
            </a:xfrm>
            <a:prstGeom prst="line">
              <a:avLst/>
            </a:prstGeom>
          </p:spPr>
          <p:style>
            <a:lnRef idx="3">
              <a:schemeClr val="lt1"/>
            </a:lnRef>
            <a:fillRef idx="1">
              <a:schemeClr val="accent1"/>
            </a:fillRef>
            <a:effectRef idx="1">
              <a:schemeClr val="accent1"/>
            </a:effectRef>
            <a:fontRef idx="minor">
              <a:schemeClr val="lt1"/>
            </a:fontRef>
          </p:style>
        </p:cxnSp>
        <p:cxnSp>
          <p:nvCxnSpPr>
            <p:cNvPr id="18" name="直接连接符 17"/>
            <p:cNvCxnSpPr/>
            <p:nvPr/>
          </p:nvCxnSpPr>
          <p:spPr>
            <a:xfrm>
              <a:off x="866775" y="2027872"/>
              <a:ext cx="2407285" cy="32068"/>
            </a:xfrm>
            <a:prstGeom prst="line">
              <a:avLst/>
            </a:prstGeom>
          </p:spPr>
          <p:style>
            <a:lnRef idx="3">
              <a:schemeClr val="lt1"/>
            </a:lnRef>
            <a:fillRef idx="1">
              <a:schemeClr val="accent1"/>
            </a:fillRef>
            <a:effectRef idx="1">
              <a:schemeClr val="accent1"/>
            </a:effectRef>
            <a:fontRef idx="minor">
              <a:schemeClr val="lt1"/>
            </a:fontRef>
          </p:style>
        </p:cxnSp>
        <p:cxnSp>
          <p:nvCxnSpPr>
            <p:cNvPr id="19" name="直接连接符 18"/>
            <p:cNvCxnSpPr/>
            <p:nvPr/>
          </p:nvCxnSpPr>
          <p:spPr>
            <a:xfrm>
              <a:off x="1269206" y="1644174"/>
              <a:ext cx="2387441" cy="52547"/>
            </a:xfrm>
            <a:prstGeom prst="line">
              <a:avLst/>
            </a:prstGeom>
          </p:spPr>
          <p:style>
            <a:lnRef idx="3">
              <a:schemeClr val="lt1"/>
            </a:lnRef>
            <a:fillRef idx="1">
              <a:schemeClr val="accent1"/>
            </a:fillRef>
            <a:effectRef idx="1">
              <a:schemeClr val="accent1"/>
            </a:effectRef>
            <a:fontRef idx="minor">
              <a:schemeClr val="lt1"/>
            </a:fontRef>
          </p:style>
        </p:cxnSp>
        <p:cxnSp>
          <p:nvCxnSpPr>
            <p:cNvPr id="20" name="直接连接符 19"/>
            <p:cNvCxnSpPr/>
            <p:nvPr/>
          </p:nvCxnSpPr>
          <p:spPr>
            <a:xfrm>
              <a:off x="3474720" y="1857693"/>
              <a:ext cx="62230" cy="2395220"/>
            </a:xfrm>
            <a:prstGeom prst="line">
              <a:avLst/>
            </a:prstGeom>
          </p:spPr>
          <p:style>
            <a:lnRef idx="3">
              <a:schemeClr val="lt1"/>
            </a:lnRef>
            <a:fillRef idx="1">
              <a:schemeClr val="accent1"/>
            </a:fillRef>
            <a:effectRef idx="1">
              <a:schemeClr val="accent1"/>
            </a:effectRef>
            <a:fontRef idx="minor">
              <a:schemeClr val="lt1"/>
            </a:fontRef>
          </p:style>
        </p:cxnSp>
        <p:cxnSp>
          <p:nvCxnSpPr>
            <p:cNvPr id="21" name="直接连接符 20"/>
            <p:cNvCxnSpPr/>
            <p:nvPr/>
          </p:nvCxnSpPr>
          <p:spPr>
            <a:xfrm>
              <a:off x="3274059" y="2057083"/>
              <a:ext cx="36196" cy="2392997"/>
            </a:xfrm>
            <a:prstGeom prst="line">
              <a:avLst/>
            </a:prstGeom>
          </p:spPr>
          <p:style>
            <a:lnRef idx="3">
              <a:schemeClr val="lt1"/>
            </a:lnRef>
            <a:fillRef idx="1">
              <a:schemeClr val="accent1"/>
            </a:fillRef>
            <a:effectRef idx="1">
              <a:schemeClr val="accent1"/>
            </a:effectRef>
            <a:fontRef idx="minor">
              <a:schemeClr val="lt1"/>
            </a:fontRef>
          </p:style>
        </p:cxnSp>
        <p:cxnSp>
          <p:nvCxnSpPr>
            <p:cNvPr id="22" name="直接连接符 21"/>
            <p:cNvCxnSpPr/>
            <p:nvPr/>
          </p:nvCxnSpPr>
          <p:spPr>
            <a:xfrm>
              <a:off x="3656647" y="1688466"/>
              <a:ext cx="62230" cy="2381884"/>
            </a:xfrm>
            <a:prstGeom prst="line">
              <a:avLst/>
            </a:prstGeom>
          </p:spPr>
          <p:style>
            <a:lnRef idx="3">
              <a:schemeClr val="lt1"/>
            </a:lnRef>
            <a:fillRef idx="1">
              <a:schemeClr val="accent1"/>
            </a:fillRef>
            <a:effectRef idx="1">
              <a:schemeClr val="accent1"/>
            </a:effectRef>
            <a:fontRef idx="minor">
              <a:schemeClr val="lt1"/>
            </a:fontRef>
          </p:style>
        </p:cxnSp>
        <p:cxnSp>
          <p:nvCxnSpPr>
            <p:cNvPr id="23" name="直接连接符 22"/>
            <p:cNvCxnSpPr>
              <a:stCxn id="7" idx="4"/>
              <a:endCxn id="7" idx="5"/>
            </p:cNvCxnSpPr>
            <p:nvPr/>
          </p:nvCxnSpPr>
          <p:spPr>
            <a:xfrm flipV="1">
              <a:off x="3048000" y="2705100"/>
              <a:ext cx="812800" cy="812800"/>
            </a:xfrm>
            <a:prstGeom prst="line">
              <a:avLst/>
            </a:prstGeom>
          </p:spPr>
          <p:style>
            <a:lnRef idx="3">
              <a:schemeClr val="lt1"/>
            </a:lnRef>
            <a:fillRef idx="1">
              <a:schemeClr val="accent1"/>
            </a:fillRef>
            <a:effectRef idx="1">
              <a:schemeClr val="accent1"/>
            </a:effectRef>
            <a:fontRef idx="minor">
              <a:schemeClr val="lt1"/>
            </a:fontRef>
          </p:style>
        </p:cxnSp>
        <p:cxnSp>
          <p:nvCxnSpPr>
            <p:cNvPr id="24" name="直接连接符 23"/>
            <p:cNvCxnSpPr/>
            <p:nvPr/>
          </p:nvCxnSpPr>
          <p:spPr>
            <a:xfrm flipV="1">
              <a:off x="3048000" y="2092960"/>
              <a:ext cx="812800" cy="845820"/>
            </a:xfrm>
            <a:prstGeom prst="line">
              <a:avLst/>
            </a:prstGeom>
          </p:spPr>
          <p:style>
            <a:lnRef idx="3">
              <a:schemeClr val="lt1"/>
            </a:lnRef>
            <a:fillRef idx="1">
              <a:schemeClr val="accent1"/>
            </a:fillRef>
            <a:effectRef idx="1">
              <a:schemeClr val="accent1"/>
            </a:effectRef>
            <a:fontRef idx="minor">
              <a:schemeClr val="lt1"/>
            </a:fontRef>
          </p:style>
        </p:cxnSp>
        <p:cxnSp>
          <p:nvCxnSpPr>
            <p:cNvPr id="25" name="直接连接符 24"/>
            <p:cNvCxnSpPr/>
            <p:nvPr/>
          </p:nvCxnSpPr>
          <p:spPr>
            <a:xfrm flipV="1">
              <a:off x="3048000" y="3307079"/>
              <a:ext cx="812800" cy="831534"/>
            </a:xfrm>
            <a:prstGeom prst="line">
              <a:avLst/>
            </a:prstGeom>
          </p:spPr>
          <p:style>
            <a:lnRef idx="3">
              <a:schemeClr val="lt1"/>
            </a:lnRef>
            <a:fillRef idx="1">
              <a:schemeClr val="accent1"/>
            </a:fillRef>
            <a:effectRef idx="1">
              <a:schemeClr val="accent1"/>
            </a:effectRef>
            <a:fontRef idx="minor">
              <a:schemeClr val="lt1"/>
            </a:fontRef>
          </p:style>
        </p:cxnSp>
        <p:pic>
          <p:nvPicPr>
            <p:cNvPr id="26" name="图片 25"/>
            <p:cNvPicPr>
              <a:picLocks noChangeAspect="1"/>
            </p:cNvPicPr>
            <p:nvPr/>
          </p:nvPicPr>
          <p:blipFill>
            <a:blip r:embed="rId3"/>
            <a:stretch>
              <a:fillRect/>
            </a:stretch>
          </p:blipFill>
          <p:spPr>
            <a:xfrm>
              <a:off x="4723447" y="2396975"/>
              <a:ext cx="7123295" cy="1855938"/>
            </a:xfrm>
            <a:prstGeom prst="rect">
              <a:avLst/>
            </a:prstGeom>
          </p:spPr>
        </p:pic>
        <p:sp>
          <p:nvSpPr>
            <p:cNvPr id="27" name="右箭头 26"/>
            <p:cNvSpPr/>
            <p:nvPr/>
          </p:nvSpPr>
          <p:spPr>
            <a:xfrm>
              <a:off x="3388360" y="3174047"/>
              <a:ext cx="1335087" cy="35353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8" name="右箭头 27"/>
            <p:cNvSpPr/>
            <p:nvPr/>
          </p:nvSpPr>
          <p:spPr>
            <a:xfrm>
              <a:off x="8050847" y="3174047"/>
              <a:ext cx="585153" cy="35353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grpSp>
        <p:nvGrpSpPr>
          <p:cNvPr id="49" name="组合 48"/>
          <p:cNvGrpSpPr/>
          <p:nvPr/>
        </p:nvGrpSpPr>
        <p:grpSpPr>
          <a:xfrm>
            <a:off x="4633707" y="504106"/>
            <a:ext cx="7478780" cy="2333270"/>
            <a:chOff x="215900" y="177573"/>
            <a:chExt cx="9766300" cy="4047210"/>
          </a:xfrm>
        </p:grpSpPr>
        <p:sp>
          <p:nvSpPr>
            <p:cNvPr id="50" name="矩形 49"/>
            <p:cNvSpPr/>
            <p:nvPr/>
          </p:nvSpPr>
          <p:spPr>
            <a:xfrm rot="5400000">
              <a:off x="1949450" y="2076450"/>
              <a:ext cx="3378200" cy="5461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050"/>
            </a:p>
          </p:txBody>
        </p:sp>
        <p:sp>
          <p:nvSpPr>
            <p:cNvPr id="51" name="矩形 50"/>
            <p:cNvSpPr/>
            <p:nvPr/>
          </p:nvSpPr>
          <p:spPr>
            <a:xfrm rot="10800000">
              <a:off x="1212850" y="1022350"/>
              <a:ext cx="3378200" cy="5461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050"/>
            </a:p>
          </p:txBody>
        </p:sp>
        <p:sp>
          <p:nvSpPr>
            <p:cNvPr id="52" name="文本框 51"/>
            <p:cNvSpPr txBox="1"/>
            <p:nvPr/>
          </p:nvSpPr>
          <p:spPr>
            <a:xfrm>
              <a:off x="3340099" y="996949"/>
              <a:ext cx="698500" cy="747402"/>
            </a:xfrm>
            <a:prstGeom prst="rect">
              <a:avLst/>
            </a:prstGeom>
            <a:noFill/>
          </p:spPr>
          <p:txBody>
            <a:bodyPr wrap="square" rtlCol="0">
              <a:spAutoFit/>
            </a:bodyPr>
            <a:lstStyle/>
            <a:p>
              <a:r>
                <a:rPr lang="en-US" altLang="zh-CN" sz="1050" dirty="0" smtClean="0"/>
                <a:t>WiFi</a:t>
              </a:r>
              <a:r>
                <a:rPr lang="zh-CN" altLang="en-US" sz="1050" dirty="0" smtClean="0"/>
                <a:t>向量</a:t>
              </a:r>
              <a:endParaRPr lang="zh-CN" altLang="en-US" sz="1050" dirty="0"/>
            </a:p>
          </p:txBody>
        </p:sp>
        <p:sp>
          <p:nvSpPr>
            <p:cNvPr id="53" name="文本框 52"/>
            <p:cNvSpPr txBox="1"/>
            <p:nvPr/>
          </p:nvSpPr>
          <p:spPr>
            <a:xfrm>
              <a:off x="1212851" y="266700"/>
              <a:ext cx="869950" cy="400393"/>
            </a:xfrm>
            <a:prstGeom prst="rect">
              <a:avLst/>
            </a:prstGeom>
            <a:noFill/>
          </p:spPr>
          <p:txBody>
            <a:bodyPr wrap="square" rtlCol="0">
              <a:spAutoFit/>
            </a:bodyPr>
            <a:lstStyle/>
            <a:p>
              <a:r>
                <a:rPr lang="zh-CN" altLang="en-US" sz="900" dirty="0" smtClean="0"/>
                <a:t>用户</a:t>
              </a:r>
              <a:r>
                <a:rPr lang="en-US" altLang="zh-CN" sz="900" dirty="0" smtClean="0"/>
                <a:t>1</a:t>
              </a:r>
              <a:endParaRPr lang="zh-CN" altLang="en-US" sz="900" dirty="0"/>
            </a:p>
          </p:txBody>
        </p:sp>
        <p:sp>
          <p:nvSpPr>
            <p:cNvPr id="54" name="文本框 53"/>
            <p:cNvSpPr txBox="1"/>
            <p:nvPr/>
          </p:nvSpPr>
          <p:spPr>
            <a:xfrm>
              <a:off x="3365500" y="186034"/>
              <a:ext cx="869950" cy="400393"/>
            </a:xfrm>
            <a:prstGeom prst="rect">
              <a:avLst/>
            </a:prstGeom>
            <a:noFill/>
          </p:spPr>
          <p:txBody>
            <a:bodyPr wrap="square" rtlCol="0">
              <a:spAutoFit/>
            </a:bodyPr>
            <a:lstStyle/>
            <a:p>
              <a:r>
                <a:rPr lang="zh-CN" altLang="en-US" sz="900" dirty="0" smtClean="0"/>
                <a:t>用户</a:t>
              </a:r>
              <a:r>
                <a:rPr lang="en-US" altLang="zh-CN" sz="900" dirty="0" smtClean="0"/>
                <a:t>m</a:t>
              </a:r>
              <a:endParaRPr lang="zh-CN" altLang="en-US" sz="900" dirty="0"/>
            </a:p>
          </p:txBody>
        </p:sp>
        <p:sp>
          <p:nvSpPr>
            <p:cNvPr id="55" name="文本框 54"/>
            <p:cNvSpPr txBox="1"/>
            <p:nvPr/>
          </p:nvSpPr>
          <p:spPr>
            <a:xfrm>
              <a:off x="215900" y="1166225"/>
              <a:ext cx="869950" cy="400393"/>
            </a:xfrm>
            <a:prstGeom prst="rect">
              <a:avLst/>
            </a:prstGeom>
            <a:noFill/>
          </p:spPr>
          <p:txBody>
            <a:bodyPr wrap="square" rtlCol="0">
              <a:spAutoFit/>
            </a:bodyPr>
            <a:lstStyle/>
            <a:p>
              <a:r>
                <a:rPr lang="zh-CN" altLang="en-US" sz="900" dirty="0" smtClean="0"/>
                <a:t>第</a:t>
              </a:r>
              <a:r>
                <a:rPr lang="en-US" altLang="zh-CN" sz="900" dirty="0" smtClean="0"/>
                <a:t>1</a:t>
              </a:r>
              <a:r>
                <a:rPr lang="zh-CN" altLang="en-US" sz="900" dirty="0" smtClean="0"/>
                <a:t>天</a:t>
              </a:r>
              <a:endParaRPr lang="zh-CN" altLang="en-US" sz="900" dirty="0"/>
            </a:p>
          </p:txBody>
        </p:sp>
        <p:sp>
          <p:nvSpPr>
            <p:cNvPr id="56" name="文本框 55"/>
            <p:cNvSpPr txBox="1"/>
            <p:nvPr/>
          </p:nvSpPr>
          <p:spPr>
            <a:xfrm>
              <a:off x="215900" y="3730824"/>
              <a:ext cx="869950" cy="400393"/>
            </a:xfrm>
            <a:prstGeom prst="rect">
              <a:avLst/>
            </a:prstGeom>
            <a:noFill/>
          </p:spPr>
          <p:txBody>
            <a:bodyPr wrap="square" rtlCol="0">
              <a:spAutoFit/>
            </a:bodyPr>
            <a:lstStyle/>
            <a:p>
              <a:r>
                <a:rPr lang="zh-CN" altLang="en-US" sz="900" dirty="0" smtClean="0"/>
                <a:t>第</a:t>
              </a:r>
              <a:r>
                <a:rPr lang="en-US" altLang="zh-CN" sz="900" dirty="0" smtClean="0"/>
                <a:t>n</a:t>
              </a:r>
              <a:r>
                <a:rPr lang="zh-CN" altLang="en-US" sz="900" dirty="0" smtClean="0"/>
                <a:t>天</a:t>
              </a:r>
              <a:endParaRPr lang="zh-CN" altLang="en-US" sz="900" dirty="0"/>
            </a:p>
          </p:txBody>
        </p:sp>
        <p:sp>
          <p:nvSpPr>
            <p:cNvPr id="57" name="文本框 56"/>
            <p:cNvSpPr txBox="1"/>
            <p:nvPr/>
          </p:nvSpPr>
          <p:spPr>
            <a:xfrm>
              <a:off x="1282701" y="3530766"/>
              <a:ext cx="1600200" cy="694017"/>
            </a:xfrm>
            <a:prstGeom prst="rect">
              <a:avLst/>
            </a:prstGeom>
            <a:noFill/>
          </p:spPr>
          <p:txBody>
            <a:bodyPr wrap="square" rtlCol="0">
              <a:spAutoFit/>
            </a:bodyPr>
            <a:lstStyle/>
            <a:p>
              <a:r>
                <a:rPr lang="en-US" altLang="zh-CN" sz="2000" dirty="0" smtClean="0"/>
                <a:t>………</a:t>
              </a:r>
              <a:endParaRPr lang="zh-CN" altLang="en-US" sz="2000" dirty="0"/>
            </a:p>
          </p:txBody>
        </p:sp>
        <p:sp>
          <p:nvSpPr>
            <p:cNvPr id="58" name="文本框 57"/>
            <p:cNvSpPr txBox="1"/>
            <p:nvPr/>
          </p:nvSpPr>
          <p:spPr>
            <a:xfrm rot="5400000">
              <a:off x="-242955" y="2436131"/>
              <a:ext cx="1600199" cy="522491"/>
            </a:xfrm>
            <a:prstGeom prst="rect">
              <a:avLst/>
            </a:prstGeom>
            <a:noFill/>
          </p:spPr>
          <p:txBody>
            <a:bodyPr wrap="square" rtlCol="0">
              <a:spAutoFit/>
            </a:bodyPr>
            <a:lstStyle/>
            <a:p>
              <a:r>
                <a:rPr lang="en-US" altLang="zh-CN" sz="2000" dirty="0" smtClean="0"/>
                <a:t>………</a:t>
              </a:r>
              <a:endParaRPr lang="zh-CN" altLang="en-US" sz="2000" dirty="0"/>
            </a:p>
          </p:txBody>
        </p:sp>
        <p:sp>
          <p:nvSpPr>
            <p:cNvPr id="59" name="文本框 58"/>
            <p:cNvSpPr txBox="1"/>
            <p:nvPr/>
          </p:nvSpPr>
          <p:spPr>
            <a:xfrm rot="7996605">
              <a:off x="1091925" y="2411082"/>
              <a:ext cx="1600199" cy="522491"/>
            </a:xfrm>
            <a:prstGeom prst="rect">
              <a:avLst/>
            </a:prstGeom>
            <a:noFill/>
          </p:spPr>
          <p:txBody>
            <a:bodyPr wrap="square" rtlCol="0">
              <a:spAutoFit/>
            </a:bodyPr>
            <a:lstStyle/>
            <a:p>
              <a:r>
                <a:rPr lang="en-US" altLang="zh-CN" sz="2000" dirty="0" smtClean="0"/>
                <a:t>………</a:t>
              </a:r>
              <a:endParaRPr lang="zh-CN" altLang="en-US" sz="2000" dirty="0"/>
            </a:p>
          </p:txBody>
        </p:sp>
        <p:sp>
          <p:nvSpPr>
            <p:cNvPr id="60" name="矩形 59"/>
            <p:cNvSpPr/>
            <p:nvPr/>
          </p:nvSpPr>
          <p:spPr>
            <a:xfrm rot="10800000">
              <a:off x="5746750" y="1047063"/>
              <a:ext cx="4235450" cy="5461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050"/>
            </a:p>
          </p:txBody>
        </p:sp>
        <p:cxnSp>
          <p:nvCxnSpPr>
            <p:cNvPr id="61" name="直接连接符 60"/>
            <p:cNvCxnSpPr>
              <a:stCxn id="60" idx="2"/>
              <a:endCxn id="60" idx="0"/>
            </p:cNvCxnSpPr>
            <p:nvPr/>
          </p:nvCxnSpPr>
          <p:spPr>
            <a:xfrm>
              <a:off x="7864475" y="1047063"/>
              <a:ext cx="0" cy="546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6794500" y="1047062"/>
              <a:ext cx="0" cy="546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8918575" y="1047063"/>
              <a:ext cx="0" cy="546100"/>
            </a:xfrm>
            <a:prstGeom prst="line">
              <a:avLst/>
            </a:prstGeom>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5746750" y="1166225"/>
              <a:ext cx="1047750" cy="400393"/>
            </a:xfrm>
            <a:prstGeom prst="rect">
              <a:avLst/>
            </a:prstGeom>
            <a:noFill/>
          </p:spPr>
          <p:txBody>
            <a:bodyPr wrap="square" rtlCol="0">
              <a:spAutoFit/>
            </a:bodyPr>
            <a:lstStyle/>
            <a:p>
              <a:r>
                <a:rPr lang="en-US" altLang="zh-CN" sz="900" dirty="0" smtClean="0"/>
                <a:t>WiFi</a:t>
              </a:r>
              <a:r>
                <a:rPr lang="zh-CN" altLang="en-US" sz="900" dirty="0" smtClean="0"/>
                <a:t>上下文</a:t>
              </a:r>
              <a:endParaRPr lang="zh-CN" altLang="en-US" sz="900" dirty="0"/>
            </a:p>
          </p:txBody>
        </p:sp>
        <p:sp>
          <p:nvSpPr>
            <p:cNvPr id="65" name="文本框 64"/>
            <p:cNvSpPr txBox="1"/>
            <p:nvPr/>
          </p:nvSpPr>
          <p:spPr>
            <a:xfrm>
              <a:off x="6794500" y="1191078"/>
              <a:ext cx="1047750" cy="400393"/>
            </a:xfrm>
            <a:prstGeom prst="rect">
              <a:avLst/>
            </a:prstGeom>
            <a:noFill/>
          </p:spPr>
          <p:txBody>
            <a:bodyPr wrap="square" rtlCol="0">
              <a:spAutoFit/>
            </a:bodyPr>
            <a:lstStyle/>
            <a:p>
              <a:r>
                <a:rPr lang="en-US" altLang="zh-CN" sz="900" dirty="0" smtClean="0"/>
                <a:t>WiFi</a:t>
              </a:r>
              <a:r>
                <a:rPr lang="zh-CN" altLang="en-US" sz="900" dirty="0" smtClean="0"/>
                <a:t>上下文</a:t>
              </a:r>
              <a:endParaRPr lang="zh-CN" altLang="en-US" sz="900" dirty="0"/>
            </a:p>
          </p:txBody>
        </p:sp>
        <p:sp>
          <p:nvSpPr>
            <p:cNvPr id="66" name="文本框 65"/>
            <p:cNvSpPr txBox="1"/>
            <p:nvPr/>
          </p:nvSpPr>
          <p:spPr>
            <a:xfrm>
              <a:off x="7912100" y="1191078"/>
              <a:ext cx="1047750" cy="400393"/>
            </a:xfrm>
            <a:prstGeom prst="rect">
              <a:avLst/>
            </a:prstGeom>
            <a:noFill/>
          </p:spPr>
          <p:txBody>
            <a:bodyPr wrap="square" rtlCol="0">
              <a:spAutoFit/>
            </a:bodyPr>
            <a:lstStyle/>
            <a:p>
              <a:r>
                <a:rPr lang="en-US" altLang="zh-CN" sz="900" dirty="0" smtClean="0"/>
                <a:t>WiFi</a:t>
              </a:r>
              <a:r>
                <a:rPr lang="zh-CN" altLang="en-US" sz="900" dirty="0" smtClean="0"/>
                <a:t>上下文</a:t>
              </a:r>
              <a:endParaRPr lang="zh-CN" altLang="en-US" sz="900" dirty="0"/>
            </a:p>
          </p:txBody>
        </p:sp>
        <p:sp>
          <p:nvSpPr>
            <p:cNvPr id="67" name="文本框 66"/>
            <p:cNvSpPr txBox="1"/>
            <p:nvPr/>
          </p:nvSpPr>
          <p:spPr>
            <a:xfrm>
              <a:off x="8921750" y="1191078"/>
              <a:ext cx="1047750" cy="400393"/>
            </a:xfrm>
            <a:prstGeom prst="rect">
              <a:avLst/>
            </a:prstGeom>
            <a:noFill/>
          </p:spPr>
          <p:txBody>
            <a:bodyPr wrap="square" rtlCol="0">
              <a:spAutoFit/>
            </a:bodyPr>
            <a:lstStyle/>
            <a:p>
              <a:r>
                <a:rPr lang="en-US" altLang="zh-CN" sz="900" dirty="0" smtClean="0"/>
                <a:t>WiFi</a:t>
              </a:r>
              <a:r>
                <a:rPr lang="zh-CN" altLang="en-US" sz="900" dirty="0" smtClean="0"/>
                <a:t>上下文</a:t>
              </a:r>
              <a:endParaRPr lang="zh-CN" altLang="en-US" sz="900" dirty="0"/>
            </a:p>
          </p:txBody>
        </p:sp>
        <p:sp>
          <p:nvSpPr>
            <p:cNvPr id="68" name="上弧形箭头 67"/>
            <p:cNvSpPr/>
            <p:nvPr/>
          </p:nvSpPr>
          <p:spPr>
            <a:xfrm>
              <a:off x="4054474" y="177573"/>
              <a:ext cx="1809751" cy="79380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grpSp>
      <p:grpSp>
        <p:nvGrpSpPr>
          <p:cNvPr id="69" name="组合 68"/>
          <p:cNvGrpSpPr/>
          <p:nvPr/>
        </p:nvGrpSpPr>
        <p:grpSpPr>
          <a:xfrm>
            <a:off x="4861227" y="3968677"/>
            <a:ext cx="6707628" cy="2915077"/>
            <a:chOff x="215900" y="177573"/>
            <a:chExt cx="9766300" cy="3886660"/>
          </a:xfrm>
        </p:grpSpPr>
        <p:sp>
          <p:nvSpPr>
            <p:cNvPr id="70" name="矩形 69"/>
            <p:cNvSpPr/>
            <p:nvPr/>
          </p:nvSpPr>
          <p:spPr>
            <a:xfrm rot="5400000">
              <a:off x="1949450" y="2076450"/>
              <a:ext cx="3378200" cy="5461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71" name="矩形 70"/>
            <p:cNvSpPr/>
            <p:nvPr/>
          </p:nvSpPr>
          <p:spPr>
            <a:xfrm rot="10800000">
              <a:off x="1212850" y="1022350"/>
              <a:ext cx="3378200" cy="5461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72" name="文本框 71"/>
            <p:cNvSpPr txBox="1"/>
            <p:nvPr/>
          </p:nvSpPr>
          <p:spPr>
            <a:xfrm>
              <a:off x="3340099" y="996949"/>
              <a:ext cx="698500" cy="5745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蓝牙向量</a:t>
              </a:r>
            </a:p>
          </p:txBody>
        </p:sp>
        <p:sp>
          <p:nvSpPr>
            <p:cNvPr id="73" name="文本框 72"/>
            <p:cNvSpPr txBox="1"/>
            <p:nvPr/>
          </p:nvSpPr>
          <p:spPr>
            <a:xfrm>
              <a:off x="1212850" y="266700"/>
              <a:ext cx="869951" cy="307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1</a:t>
              </a:r>
              <a:endPar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74" name="文本框 73"/>
            <p:cNvSpPr txBox="1"/>
            <p:nvPr/>
          </p:nvSpPr>
          <p:spPr>
            <a:xfrm>
              <a:off x="3365500" y="186035"/>
              <a:ext cx="869951" cy="307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m</a:t>
              </a:r>
              <a:endPar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75" name="文本框 74"/>
            <p:cNvSpPr txBox="1"/>
            <p:nvPr/>
          </p:nvSpPr>
          <p:spPr>
            <a:xfrm>
              <a:off x="215900" y="1166225"/>
              <a:ext cx="869951" cy="307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第</a:t>
              </a:r>
              <a:r>
                <a:rPr kumimoji="0" lang="en-US" altLang="zh-CN"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1</a:t>
              </a:r>
              <a:r>
                <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天</a:t>
              </a:r>
            </a:p>
          </p:txBody>
        </p:sp>
        <p:sp>
          <p:nvSpPr>
            <p:cNvPr id="76" name="文本框 75"/>
            <p:cNvSpPr txBox="1"/>
            <p:nvPr/>
          </p:nvSpPr>
          <p:spPr>
            <a:xfrm>
              <a:off x="215900" y="3730822"/>
              <a:ext cx="869951" cy="307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第</a:t>
              </a:r>
              <a:r>
                <a:rPr kumimoji="0" lang="en-US" altLang="zh-CN"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n</a:t>
              </a:r>
              <a:r>
                <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天</a:t>
              </a:r>
            </a:p>
          </p:txBody>
        </p:sp>
        <p:sp>
          <p:nvSpPr>
            <p:cNvPr id="77" name="文本框 76"/>
            <p:cNvSpPr txBox="1"/>
            <p:nvPr/>
          </p:nvSpPr>
          <p:spPr>
            <a:xfrm>
              <a:off x="1282700" y="3530768"/>
              <a:ext cx="1600200" cy="5334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a:t>
              </a:r>
              <a:endParaRPr kumimoji="0" lang="zh-CN" altLang="en-US"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78" name="文本框 77"/>
            <p:cNvSpPr txBox="1"/>
            <p:nvPr/>
          </p:nvSpPr>
          <p:spPr>
            <a:xfrm rot="5400000">
              <a:off x="-242958" y="2406098"/>
              <a:ext cx="1600200" cy="5825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a:t>
              </a:r>
              <a:endParaRPr kumimoji="0" lang="zh-CN" altLang="en-US"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79" name="文本框 78"/>
            <p:cNvSpPr txBox="1"/>
            <p:nvPr/>
          </p:nvSpPr>
          <p:spPr>
            <a:xfrm rot="7996605">
              <a:off x="1091926" y="2381050"/>
              <a:ext cx="1600200" cy="5825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a:t>
              </a:r>
              <a:endParaRPr kumimoji="0" lang="zh-CN" altLang="en-US"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80" name="矩形 79"/>
            <p:cNvSpPr/>
            <p:nvPr/>
          </p:nvSpPr>
          <p:spPr>
            <a:xfrm rot="10800000">
              <a:off x="5746750" y="1047063"/>
              <a:ext cx="4235450" cy="5461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cxnSp>
          <p:nvCxnSpPr>
            <p:cNvPr id="81" name="直接连接符 80"/>
            <p:cNvCxnSpPr>
              <a:stCxn id="80" idx="2"/>
              <a:endCxn id="80" idx="0"/>
            </p:cNvCxnSpPr>
            <p:nvPr/>
          </p:nvCxnSpPr>
          <p:spPr>
            <a:xfrm>
              <a:off x="7864475" y="1047063"/>
              <a:ext cx="0" cy="546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6794500" y="1047062"/>
              <a:ext cx="0" cy="546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8918575" y="1047063"/>
              <a:ext cx="0" cy="546100"/>
            </a:xfrm>
            <a:prstGeom prst="line">
              <a:avLst/>
            </a:prstGeom>
          </p:spPr>
          <p:style>
            <a:lnRef idx="1">
              <a:schemeClr val="accent1"/>
            </a:lnRef>
            <a:fillRef idx="0">
              <a:schemeClr val="accent1"/>
            </a:fillRef>
            <a:effectRef idx="0">
              <a:schemeClr val="accent1"/>
            </a:effectRef>
            <a:fontRef idx="minor">
              <a:schemeClr val="tx1"/>
            </a:fontRef>
          </p:style>
        </p:cxnSp>
        <p:sp>
          <p:nvSpPr>
            <p:cNvPr id="84" name="文本框 83"/>
            <p:cNvSpPr txBox="1"/>
            <p:nvPr/>
          </p:nvSpPr>
          <p:spPr>
            <a:xfrm>
              <a:off x="5746750" y="1139722"/>
              <a:ext cx="1047750" cy="492429"/>
            </a:xfrm>
            <a:prstGeom prst="rect">
              <a:avLst/>
            </a:prstGeom>
            <a:noFill/>
          </p:spPr>
          <p:txBody>
            <a:bodyPr wrap="square" rtlCol="0">
              <a:spAutoFit/>
            </a:bodyPr>
            <a:lstStyle/>
            <a:p>
              <a:pPr lvl="0" algn="ctr"/>
              <a:r>
                <a:rPr lang="zh-CN" altLang="en-US" sz="900" dirty="0">
                  <a:solidFill>
                    <a:prstClr val="black"/>
                  </a:solidFill>
                </a:rPr>
                <a:t>蓝牙上下文</a:t>
              </a:r>
              <a:endPar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85" name="文本框 84"/>
            <p:cNvSpPr txBox="1"/>
            <p:nvPr/>
          </p:nvSpPr>
          <p:spPr>
            <a:xfrm>
              <a:off x="6794500" y="1164575"/>
              <a:ext cx="1047750" cy="492429"/>
            </a:xfrm>
            <a:prstGeom prst="rect">
              <a:avLst/>
            </a:prstGeom>
            <a:noFill/>
          </p:spPr>
          <p:txBody>
            <a:bodyPr wrap="square" rtlCol="0">
              <a:spAutoFit/>
            </a:bodyPr>
            <a:lstStyle/>
            <a:p>
              <a:pPr lvl="0" algn="ctr"/>
              <a:r>
                <a:rPr lang="zh-CN" altLang="en-US" sz="900" dirty="0">
                  <a:solidFill>
                    <a:prstClr val="black"/>
                  </a:solidFill>
                </a:rPr>
                <a:t>蓝牙上下文</a:t>
              </a:r>
              <a:endPar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86" name="文本框 85"/>
            <p:cNvSpPr txBox="1"/>
            <p:nvPr/>
          </p:nvSpPr>
          <p:spPr>
            <a:xfrm>
              <a:off x="7912100" y="1151323"/>
              <a:ext cx="1047750" cy="492429"/>
            </a:xfrm>
            <a:prstGeom prst="rect">
              <a:avLst/>
            </a:prstGeom>
            <a:noFill/>
          </p:spPr>
          <p:txBody>
            <a:bodyPr wrap="square" rtlCol="0">
              <a:spAutoFit/>
            </a:bodyPr>
            <a:lstStyle/>
            <a:p>
              <a:pPr lvl="0" algn="ctr"/>
              <a:r>
                <a:rPr lang="zh-CN" altLang="en-US" sz="900" dirty="0">
                  <a:solidFill>
                    <a:prstClr val="black"/>
                  </a:solidFill>
                </a:rPr>
                <a:t>蓝牙上下文</a:t>
              </a:r>
              <a:endPar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87" name="文本框 86"/>
            <p:cNvSpPr txBox="1"/>
            <p:nvPr/>
          </p:nvSpPr>
          <p:spPr>
            <a:xfrm>
              <a:off x="8921751" y="1151323"/>
              <a:ext cx="1047750" cy="492429"/>
            </a:xfrm>
            <a:prstGeom prst="rect">
              <a:avLst/>
            </a:prstGeom>
            <a:noFill/>
          </p:spPr>
          <p:txBody>
            <a:bodyPr wrap="square" rtlCol="0">
              <a:spAutoFit/>
            </a:bodyPr>
            <a:lstStyle/>
            <a:p>
              <a:pPr lvl="0" algn="ctr"/>
              <a:r>
                <a:rPr lang="zh-CN" altLang="en-US" sz="900" dirty="0">
                  <a:solidFill>
                    <a:prstClr val="black"/>
                  </a:solidFill>
                </a:rPr>
                <a:t>蓝牙上下文</a:t>
              </a:r>
              <a:endPar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88" name="上弧形箭头 87"/>
            <p:cNvSpPr/>
            <p:nvPr/>
          </p:nvSpPr>
          <p:spPr>
            <a:xfrm>
              <a:off x="4054474" y="177573"/>
              <a:ext cx="1809751" cy="79380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grpSp>
      <p:pic>
        <p:nvPicPr>
          <p:cNvPr id="89" name="图片 8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5544554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基于空间轨迹的度量用户关系强度</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采用加权</a:t>
            </a:r>
            <a:r>
              <a:rPr lang="en-US" altLang="zh-CN" sz="2000" dirty="0" smtClean="0">
                <a:latin typeface="Adobe 楷体 Std R" panose="02020400000000000000" pitchFamily="18" charset="-122"/>
                <a:ea typeface="Adobe 楷体 Std R" panose="02020400000000000000" pitchFamily="18" charset="-122"/>
              </a:rPr>
              <a:t>DTW</a:t>
            </a:r>
            <a:r>
              <a:rPr lang="zh-CN" altLang="en-US" sz="2000" dirty="0" smtClean="0">
                <a:latin typeface="Adobe 楷体 Std R" panose="02020400000000000000" pitchFamily="18" charset="-122"/>
                <a:ea typeface="Adobe 楷体 Std R" panose="02020400000000000000" pitchFamily="18" charset="-122"/>
              </a:rPr>
              <a:t>计算空间轨迹相似度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8" name="Picture 2" descr="E:\dalunwen\nudtpaper-master\figures\figure2_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866" y="1973320"/>
            <a:ext cx="5821363" cy="284003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1149" y="5286039"/>
            <a:ext cx="6345532" cy="778099"/>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06102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基于语义轨迹的度量用户关系强度</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采用快速语义轨迹变换计算用户语义轨迹之间的关系强度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2946733841"/>
              </p:ext>
            </p:extLst>
          </p:nvPr>
        </p:nvGraphicFramePr>
        <p:xfrm>
          <a:off x="1125192" y="1905089"/>
          <a:ext cx="9400347" cy="4271874"/>
        </p:xfrm>
        <a:graphic>
          <a:graphicData uri="http://schemas.openxmlformats.org/presentationml/2006/ole">
            <mc:AlternateContent xmlns:mc="http://schemas.openxmlformats.org/markup-compatibility/2006">
              <mc:Choice xmlns:v="urn:schemas-microsoft-com:vml" Requires="v">
                <p:oleObj spid="_x0000_s3076" name="Visio" r:id="rId5" imgW="8048611" imgH="3657690" progId="Visio.Drawing.11">
                  <p:embed/>
                </p:oleObj>
              </mc:Choice>
              <mc:Fallback>
                <p:oleObj name="Visio" r:id="rId5" imgW="8048611" imgH="3657690" progId="Visio.Drawing.11">
                  <p:embed/>
                  <p:pic>
                    <p:nvPicPr>
                      <p:cNvPr id="0" name=""/>
                      <p:cNvPicPr/>
                      <p:nvPr/>
                    </p:nvPicPr>
                    <p:blipFill>
                      <a:blip r:embed="rId6"/>
                      <a:stretch>
                        <a:fillRect/>
                      </a:stretch>
                    </p:blipFill>
                    <p:spPr>
                      <a:xfrm>
                        <a:off x="1125192" y="1905089"/>
                        <a:ext cx="9400347" cy="4271874"/>
                      </a:xfrm>
                      <a:prstGeom prst="rect">
                        <a:avLst/>
                      </a:prstGeom>
                    </p:spPr>
                  </p:pic>
                </p:oleObj>
              </mc:Fallback>
            </mc:AlternateContent>
          </a:graphicData>
        </a:graphic>
      </p:graphicFrame>
    </p:spTree>
    <p:extLst>
      <p:ext uri="{BB962C8B-B14F-4D97-AF65-F5344CB8AC3E}">
        <p14:creationId xmlns:p14="http://schemas.microsoft.com/office/powerpoint/2010/main" val="27760651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7" name="文本框 6"/>
          <p:cNvSpPr txBox="1"/>
          <p:nvPr/>
        </p:nvSpPr>
        <p:spPr>
          <a:xfrm>
            <a:off x="2831123" y="536331"/>
            <a:ext cx="6453554" cy="830997"/>
          </a:xfrm>
          <a:prstGeom prst="rect">
            <a:avLst/>
          </a:prstGeom>
          <a:noFill/>
        </p:spPr>
        <p:txBody>
          <a:bodyPr wrap="square" rtlCol="0">
            <a:spAutoFit/>
          </a:bodyPr>
          <a:lstStyle/>
          <a:p>
            <a:pPr algn="ctr"/>
            <a:r>
              <a:rPr lang="zh-CN" altLang="en-US" sz="4800" dirty="0" smtClean="0">
                <a:latin typeface="Adobe 楷体 Std R" panose="02020400000000000000" pitchFamily="18" charset="-122"/>
                <a:ea typeface="Adobe 楷体 Std R" panose="02020400000000000000" pitchFamily="18" charset="-122"/>
              </a:rPr>
              <a:t>主要内容</a:t>
            </a:r>
            <a:endParaRPr lang="zh-CN" altLang="en-US" sz="4800" dirty="0">
              <a:latin typeface="Adobe 楷体 Std R" panose="02020400000000000000" pitchFamily="18" charset="-122"/>
              <a:ea typeface="Adobe 楷体 Std R" panose="02020400000000000000" pitchFamily="18" charset="-122"/>
            </a:endParaRPr>
          </a:p>
        </p:txBody>
      </p:sp>
      <p:sp>
        <p:nvSpPr>
          <p:cNvPr id="9" name="文本框 8"/>
          <p:cNvSpPr txBox="1"/>
          <p:nvPr/>
        </p:nvSpPr>
        <p:spPr>
          <a:xfrm>
            <a:off x="1072662" y="1608992"/>
            <a:ext cx="10805746" cy="3539430"/>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CN" sz="3200" dirty="0" smtClean="0">
                <a:latin typeface="Adobe 楷体 Std R" panose="02020400000000000000" pitchFamily="18" charset="-122"/>
                <a:ea typeface="Adobe 楷体 Std R" panose="02020400000000000000" pitchFamily="18" charset="-122"/>
              </a:rPr>
              <a:t> </a:t>
            </a:r>
            <a:r>
              <a:rPr lang="zh-CN" altLang="en-US" sz="3200" dirty="0" smtClean="0">
                <a:latin typeface="Adobe 楷体 Std R" panose="02020400000000000000" pitchFamily="18" charset="-122"/>
                <a:ea typeface="Adobe 楷体 Std R" panose="02020400000000000000" pitchFamily="18" charset="-122"/>
              </a:rPr>
              <a:t>研究背景</a:t>
            </a:r>
            <a:endParaRPr lang="en-US" altLang="zh-CN" sz="32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3200" dirty="0" smtClean="0">
                <a:latin typeface="Adobe 楷体 Std R" panose="02020400000000000000" pitchFamily="18" charset="-122"/>
                <a:ea typeface="Adobe 楷体 Std R" panose="02020400000000000000" pitchFamily="18" charset="-122"/>
              </a:rPr>
              <a:t>相关工作</a:t>
            </a:r>
            <a:endParaRPr lang="en-US" altLang="zh-CN" sz="32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3200" dirty="0" smtClean="0">
                <a:latin typeface="Adobe 楷体 Std R" panose="02020400000000000000" pitchFamily="18" charset="-122"/>
                <a:ea typeface="Adobe 楷体 Std R" panose="02020400000000000000" pitchFamily="18" charset="-122"/>
              </a:rPr>
              <a:t>研究内容</a:t>
            </a:r>
            <a:endParaRPr lang="en-US" altLang="zh-CN" sz="32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3200" dirty="0" smtClean="0">
                <a:latin typeface="Adobe 楷体 Std R" panose="02020400000000000000" pitchFamily="18" charset="-122"/>
                <a:ea typeface="Adobe 楷体 Std R" panose="02020400000000000000" pitchFamily="18" charset="-122"/>
              </a:rPr>
              <a:t>总结展望</a:t>
            </a:r>
            <a:endParaRPr lang="en-US" altLang="zh-CN" sz="3200" dirty="0" smtClean="0">
              <a:latin typeface="Adobe 楷体 Std R" panose="02020400000000000000" pitchFamily="18" charset="-122"/>
              <a:ea typeface="Adobe 楷体 Std R" panose="02020400000000000000" pitchFamily="18" charset="-122"/>
            </a:endParaRPr>
          </a:p>
          <a:p>
            <a:pPr marL="285750" indent="-285750">
              <a:buFont typeface="Wingdings" panose="05000000000000000000" pitchFamily="2" charset="2"/>
              <a:buChar char="u"/>
            </a:pPr>
            <a:endParaRPr lang="zh-CN" altLang="en-US" sz="32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1416060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基于用户运动模式的度量用户关系强度</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通过语义轨迹挖掘出用户的加权轨迹运动模式，根据此计算用户之间的关系强度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2123297" y="1808922"/>
            <a:ext cx="7045107" cy="481415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0278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a:t>
            </a:r>
            <a:r>
              <a:rPr lang="en-US" altLang="zh-CN" sz="4000" dirty="0" smtClean="0">
                <a:latin typeface="Adobe 楷体 Std R" panose="02020400000000000000" pitchFamily="18" charset="-122"/>
                <a:ea typeface="Adobe 楷体 Std R" panose="02020400000000000000" pitchFamily="18" charset="-122"/>
              </a:rPr>
              <a:t>WiFi </a:t>
            </a:r>
            <a:r>
              <a:rPr lang="zh-CN" altLang="en-US" sz="4000" dirty="0" smtClean="0">
                <a:latin typeface="Adobe 楷体 Std R" panose="02020400000000000000" pitchFamily="18" charset="-122"/>
                <a:ea typeface="Adobe 楷体 Std R" panose="02020400000000000000" pitchFamily="18" charset="-122"/>
              </a:rPr>
              <a:t>感知数据的度量用户关系强度</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根据</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和蓝牙感知数据，还原当时上下文感知环境信息，构建基于拓扑图的表现和计算形式。</a:t>
            </a:r>
            <a:endParaRPr lang="en-US" altLang="zh-CN" sz="2000" dirty="0" smtClean="0">
              <a:latin typeface="Adobe 楷体 Std R" panose="02020400000000000000" pitchFamily="18" charset="-122"/>
              <a:ea typeface="Adobe 楷体 Std R" panose="02020400000000000000" pitchFamily="18" charset="-122"/>
            </a:endParaRPr>
          </a:p>
        </p:txBody>
      </p:sp>
      <p:sp>
        <p:nvSpPr>
          <p:cNvPr id="6" name="右箭头 5"/>
          <p:cNvSpPr/>
          <p:nvPr/>
        </p:nvSpPr>
        <p:spPr>
          <a:xfrm>
            <a:off x="5637027" y="2957871"/>
            <a:ext cx="576586" cy="44259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4"/>
          <a:stretch>
            <a:fillRect/>
          </a:stretch>
        </p:blipFill>
        <p:spPr>
          <a:xfrm>
            <a:off x="2685361" y="4417573"/>
            <a:ext cx="6790718" cy="2253816"/>
          </a:xfrm>
          <a:prstGeom prst="rect">
            <a:avLst/>
          </a:prstGeom>
        </p:spPr>
      </p:pic>
      <p:grpSp>
        <p:nvGrpSpPr>
          <p:cNvPr id="9" name="组合 8"/>
          <p:cNvGrpSpPr/>
          <p:nvPr/>
        </p:nvGrpSpPr>
        <p:grpSpPr>
          <a:xfrm>
            <a:off x="156012" y="2116719"/>
            <a:ext cx="5374152" cy="2344443"/>
            <a:chOff x="558800" y="787400"/>
            <a:chExt cx="9257656" cy="4038600"/>
          </a:xfrm>
        </p:grpSpPr>
        <p:sp>
          <p:nvSpPr>
            <p:cNvPr id="10" name="椭圆 9"/>
            <p:cNvSpPr/>
            <p:nvPr/>
          </p:nvSpPr>
          <p:spPr>
            <a:xfrm>
              <a:off x="558800" y="787400"/>
              <a:ext cx="4038600" cy="403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 name="椭圆 10"/>
            <p:cNvSpPr/>
            <p:nvPr/>
          </p:nvSpPr>
          <p:spPr>
            <a:xfrm>
              <a:off x="1155700" y="1346200"/>
              <a:ext cx="2819400" cy="2819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3" name="椭圆 12"/>
            <p:cNvSpPr/>
            <p:nvPr/>
          </p:nvSpPr>
          <p:spPr>
            <a:xfrm>
              <a:off x="1635126" y="1828800"/>
              <a:ext cx="1844674" cy="184467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4078" y="2242815"/>
              <a:ext cx="788043" cy="788043"/>
            </a:xfrm>
            <a:prstGeom prst="rect">
              <a:avLst/>
            </a:prstGeom>
          </p:spPr>
        </p:pic>
        <p:sp>
          <p:nvSpPr>
            <p:cNvPr id="15" name="文本框 14"/>
            <p:cNvSpPr txBox="1"/>
            <p:nvPr/>
          </p:nvSpPr>
          <p:spPr>
            <a:xfrm>
              <a:off x="2073051" y="3180576"/>
              <a:ext cx="863601" cy="397637"/>
            </a:xfrm>
            <a:prstGeom prst="rect">
              <a:avLst/>
            </a:prstGeom>
            <a:noFill/>
          </p:spPr>
          <p:txBody>
            <a:bodyPr wrap="square" rtlCol="0">
              <a:spAutoFit/>
            </a:bodyPr>
            <a:lstStyle/>
            <a:p>
              <a:pPr algn="ctr"/>
              <a:r>
                <a:rPr lang="zh-CN" altLang="en-US" sz="900" dirty="0" smtClean="0"/>
                <a:t>用户</a:t>
              </a:r>
              <a:r>
                <a:rPr lang="en-US" altLang="zh-CN" sz="900" dirty="0" smtClean="0"/>
                <a:t>1</a:t>
              </a:r>
              <a:endParaRPr lang="zh-CN" altLang="en-US" sz="900" dirty="0"/>
            </a:p>
          </p:txBody>
        </p:sp>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4078" y="838200"/>
              <a:ext cx="457200" cy="457200"/>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0250" y="1734815"/>
              <a:ext cx="457200" cy="457200"/>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4153" y="1879600"/>
              <a:ext cx="457200" cy="457200"/>
            </a:xfrm>
            <a:prstGeom prst="rect">
              <a:avLst/>
            </a:prstGeom>
          </p:spPr>
        </p:pic>
        <p:pic>
          <p:nvPicPr>
            <p:cNvPr id="19" name="图片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1725" y="3118366"/>
              <a:ext cx="457200" cy="457200"/>
            </a:xfrm>
            <a:prstGeom prst="rect">
              <a:avLst/>
            </a:prstGeom>
          </p:spPr>
        </p:pic>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5564" y="3317874"/>
              <a:ext cx="457200" cy="457200"/>
            </a:xfrm>
            <a:prstGeom prst="rect">
              <a:avLst/>
            </a:prstGeom>
          </p:spPr>
        </p:pic>
        <p:pic>
          <p:nvPicPr>
            <p:cNvPr id="21" name="图片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8178" y="989323"/>
              <a:ext cx="457200" cy="457200"/>
            </a:xfrm>
            <a:prstGeom prst="rect">
              <a:avLst/>
            </a:prstGeom>
          </p:spPr>
        </p:pic>
        <p:sp>
          <p:nvSpPr>
            <p:cNvPr id="22" name="椭圆 21"/>
            <p:cNvSpPr/>
            <p:nvPr/>
          </p:nvSpPr>
          <p:spPr>
            <a:xfrm>
              <a:off x="5777856" y="787400"/>
              <a:ext cx="4038600" cy="403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3" name="椭圆 22"/>
            <p:cNvSpPr/>
            <p:nvPr/>
          </p:nvSpPr>
          <p:spPr>
            <a:xfrm>
              <a:off x="6374756" y="1346200"/>
              <a:ext cx="2819400" cy="2819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4" name="椭圆 23"/>
            <p:cNvSpPr/>
            <p:nvPr/>
          </p:nvSpPr>
          <p:spPr>
            <a:xfrm>
              <a:off x="6854182" y="1828800"/>
              <a:ext cx="1844674" cy="184467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25" name="图片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3134" y="2242815"/>
              <a:ext cx="788043" cy="788043"/>
            </a:xfrm>
            <a:prstGeom prst="rect">
              <a:avLst/>
            </a:prstGeom>
          </p:spPr>
        </p:pic>
        <p:sp>
          <p:nvSpPr>
            <p:cNvPr id="26" name="文本框 25"/>
            <p:cNvSpPr txBox="1"/>
            <p:nvPr/>
          </p:nvSpPr>
          <p:spPr>
            <a:xfrm>
              <a:off x="7190410" y="3128777"/>
              <a:ext cx="1207310" cy="424147"/>
            </a:xfrm>
            <a:prstGeom prst="rect">
              <a:avLst/>
            </a:prstGeom>
            <a:noFill/>
          </p:spPr>
          <p:txBody>
            <a:bodyPr wrap="square" rtlCol="0">
              <a:spAutoFit/>
            </a:bodyPr>
            <a:lstStyle/>
            <a:p>
              <a:pPr algn="ctr"/>
              <a:r>
                <a:rPr lang="zh-CN" altLang="en-US" sz="1000" dirty="0" smtClean="0"/>
                <a:t>用户</a:t>
              </a:r>
              <a:r>
                <a:rPr lang="en-US" altLang="zh-CN" sz="1000" dirty="0" smtClean="0"/>
                <a:t>2</a:t>
              </a:r>
              <a:endParaRPr lang="zh-CN" altLang="en-US" sz="1000" dirty="0"/>
            </a:p>
          </p:txBody>
        </p:sp>
        <p:pic>
          <p:nvPicPr>
            <p:cNvPr id="27" name="图片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3134" y="838200"/>
              <a:ext cx="457200" cy="457200"/>
            </a:xfrm>
            <a:prstGeom prst="rect">
              <a:avLst/>
            </a:prstGeom>
          </p:spPr>
        </p:pic>
        <p:pic>
          <p:nvPicPr>
            <p:cNvPr id="28" name="图片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0227" y="2572381"/>
              <a:ext cx="457200" cy="457200"/>
            </a:xfrm>
            <a:prstGeom prst="rect">
              <a:avLst/>
            </a:prstGeom>
          </p:spPr>
        </p:pic>
        <p:pic>
          <p:nvPicPr>
            <p:cNvPr id="29" name="图片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3209" y="1879600"/>
              <a:ext cx="457200" cy="457200"/>
            </a:xfrm>
            <a:prstGeom prst="rect">
              <a:avLst/>
            </a:prstGeom>
          </p:spPr>
        </p:pic>
        <p:pic>
          <p:nvPicPr>
            <p:cNvPr id="30" name="图片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0034" y="3589658"/>
              <a:ext cx="457200" cy="457200"/>
            </a:xfrm>
            <a:prstGeom prst="rect">
              <a:avLst/>
            </a:prstGeom>
          </p:spPr>
        </p:pic>
        <p:pic>
          <p:nvPicPr>
            <p:cNvPr id="31" name="图片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4620" y="3317874"/>
              <a:ext cx="457200" cy="457200"/>
            </a:xfrm>
            <a:prstGeom prst="rect">
              <a:avLst/>
            </a:prstGeom>
          </p:spPr>
        </p:pic>
        <p:pic>
          <p:nvPicPr>
            <p:cNvPr id="32" name="图片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0977" y="3101974"/>
              <a:ext cx="457200" cy="457200"/>
            </a:xfrm>
            <a:prstGeom prst="rect">
              <a:avLst/>
            </a:prstGeom>
          </p:spPr>
        </p:pic>
        <p:pic>
          <p:nvPicPr>
            <p:cNvPr id="33" name="图片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9583" y="1739900"/>
              <a:ext cx="457200" cy="457200"/>
            </a:xfrm>
            <a:prstGeom prst="rect">
              <a:avLst/>
            </a:prstGeom>
          </p:spPr>
        </p:pic>
      </p:grpSp>
      <p:grpSp>
        <p:nvGrpSpPr>
          <p:cNvPr id="34" name="组合 33"/>
          <p:cNvGrpSpPr/>
          <p:nvPr/>
        </p:nvGrpSpPr>
        <p:grpSpPr>
          <a:xfrm>
            <a:off x="6121803" y="2056254"/>
            <a:ext cx="5939025" cy="2286953"/>
            <a:chOff x="2780227" y="3667972"/>
            <a:chExt cx="5898391" cy="2271306"/>
          </a:xfrm>
        </p:grpSpPr>
        <p:pic>
          <p:nvPicPr>
            <p:cNvPr id="35" name="图片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7942" y="4662254"/>
              <a:ext cx="557831" cy="557830"/>
            </a:xfrm>
            <a:prstGeom prst="rect">
              <a:avLst/>
            </a:prstGeom>
          </p:spPr>
        </p:pic>
        <p:sp>
          <p:nvSpPr>
            <p:cNvPr id="36" name="文本框 35"/>
            <p:cNvSpPr txBox="1"/>
            <p:nvPr/>
          </p:nvSpPr>
          <p:spPr>
            <a:xfrm>
              <a:off x="3370190" y="5313128"/>
              <a:ext cx="611315" cy="276999"/>
            </a:xfrm>
            <a:prstGeom prst="rect">
              <a:avLst/>
            </a:prstGeom>
            <a:noFill/>
          </p:spPr>
          <p:txBody>
            <a:bodyPr wrap="square" rtlCol="0">
              <a:spAutoFit/>
            </a:bodyPr>
            <a:lstStyle/>
            <a:p>
              <a:pPr algn="ctr"/>
              <a:r>
                <a:rPr lang="zh-CN" altLang="en-US" sz="1200" dirty="0" smtClean="0"/>
                <a:t>用户</a:t>
              </a:r>
              <a:r>
                <a:rPr lang="en-US" altLang="zh-CN" sz="1200" dirty="0" smtClean="0"/>
                <a:t>1</a:t>
              </a:r>
              <a:endParaRPr lang="zh-CN" altLang="en-US" sz="1200" dirty="0"/>
            </a:p>
          </p:txBody>
        </p:sp>
        <p:pic>
          <p:nvPicPr>
            <p:cNvPr id="37" name="图片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7942" y="3667972"/>
              <a:ext cx="323637" cy="323637"/>
            </a:xfrm>
            <a:prstGeom prst="rect">
              <a:avLst/>
            </a:prstGeom>
          </p:spPr>
        </p:pic>
        <p:pic>
          <p:nvPicPr>
            <p:cNvPr id="38" name="图片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6808" y="4302657"/>
              <a:ext cx="323637" cy="323637"/>
            </a:xfrm>
            <a:prstGeom prst="rect">
              <a:avLst/>
            </a:prstGeom>
          </p:spPr>
        </p:pic>
        <p:pic>
          <p:nvPicPr>
            <p:cNvPr id="39" name="图片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3723" y="4405146"/>
              <a:ext cx="323637" cy="323637"/>
            </a:xfrm>
            <a:prstGeom prst="rect">
              <a:avLst/>
            </a:prstGeom>
          </p:spPr>
        </p:pic>
        <p:pic>
          <p:nvPicPr>
            <p:cNvPr id="40" name="图片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9763" y="5282028"/>
              <a:ext cx="323637" cy="323637"/>
            </a:xfrm>
            <a:prstGeom prst="rect">
              <a:avLst/>
            </a:prstGeom>
          </p:spPr>
        </p:pic>
        <p:pic>
          <p:nvPicPr>
            <p:cNvPr id="41" name="图片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0227" y="5423254"/>
              <a:ext cx="323637" cy="323637"/>
            </a:xfrm>
            <a:prstGeom prst="rect">
              <a:avLst/>
            </a:prstGeom>
          </p:spPr>
        </p:pic>
        <p:pic>
          <p:nvPicPr>
            <p:cNvPr id="42" name="图片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4105" y="3774947"/>
              <a:ext cx="323637" cy="323637"/>
            </a:xfrm>
            <a:prstGeom prst="rect">
              <a:avLst/>
            </a:prstGeom>
          </p:spPr>
        </p:pic>
        <p:pic>
          <p:nvPicPr>
            <p:cNvPr id="43" name="图片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2345" y="4662254"/>
              <a:ext cx="557831" cy="557830"/>
            </a:xfrm>
            <a:prstGeom prst="rect">
              <a:avLst/>
            </a:prstGeom>
          </p:spPr>
        </p:pic>
        <p:sp>
          <p:nvSpPr>
            <p:cNvPr id="44" name="文本框 43"/>
            <p:cNvSpPr txBox="1"/>
            <p:nvPr/>
          </p:nvSpPr>
          <p:spPr>
            <a:xfrm>
              <a:off x="7064593" y="5313128"/>
              <a:ext cx="611315" cy="276999"/>
            </a:xfrm>
            <a:prstGeom prst="rect">
              <a:avLst/>
            </a:prstGeom>
            <a:noFill/>
          </p:spPr>
          <p:txBody>
            <a:bodyPr wrap="square" rtlCol="0">
              <a:spAutoFit/>
            </a:bodyPr>
            <a:lstStyle/>
            <a:p>
              <a:pPr algn="ctr"/>
              <a:r>
                <a:rPr lang="zh-CN" altLang="en-US" sz="1200" dirty="0" smtClean="0"/>
                <a:t>用户</a:t>
              </a:r>
              <a:r>
                <a:rPr lang="en-US" altLang="zh-CN" sz="1200" dirty="0" smtClean="0"/>
                <a:t>2</a:t>
              </a:r>
              <a:endParaRPr lang="zh-CN" altLang="en-US" sz="1200" dirty="0"/>
            </a:p>
          </p:txBody>
        </p:sp>
        <p:pic>
          <p:nvPicPr>
            <p:cNvPr id="45" name="图片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2345" y="3667972"/>
              <a:ext cx="323637" cy="323637"/>
            </a:xfrm>
            <a:prstGeom prst="rect">
              <a:avLst/>
            </a:prstGeom>
          </p:spPr>
        </p:pic>
        <p:pic>
          <p:nvPicPr>
            <p:cNvPr id="46" name="图片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3661" y="4895543"/>
              <a:ext cx="323637" cy="323637"/>
            </a:xfrm>
            <a:prstGeom prst="rect">
              <a:avLst/>
            </a:prstGeom>
          </p:spPr>
        </p:pic>
        <p:pic>
          <p:nvPicPr>
            <p:cNvPr id="47" name="图片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8127" y="4405146"/>
              <a:ext cx="323637" cy="323637"/>
            </a:xfrm>
            <a:prstGeom prst="rect">
              <a:avLst/>
            </a:prstGeom>
          </p:spPr>
        </p:pic>
        <p:pic>
          <p:nvPicPr>
            <p:cNvPr id="48" name="图片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04872" y="5615641"/>
              <a:ext cx="323637" cy="323637"/>
            </a:xfrm>
            <a:prstGeom prst="rect">
              <a:avLst/>
            </a:prstGeom>
          </p:spPr>
        </p:pic>
        <p:pic>
          <p:nvPicPr>
            <p:cNvPr id="49" name="图片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4630" y="5423254"/>
              <a:ext cx="323637" cy="323637"/>
            </a:xfrm>
            <a:prstGeom prst="rect">
              <a:avLst/>
            </a:prstGeom>
          </p:spPr>
        </p:pic>
        <p:pic>
          <p:nvPicPr>
            <p:cNvPr id="50" name="图片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4981" y="5270425"/>
              <a:ext cx="323637" cy="323637"/>
            </a:xfrm>
            <a:prstGeom prst="rect">
              <a:avLst/>
            </a:prstGeom>
          </p:spPr>
        </p:pic>
        <p:pic>
          <p:nvPicPr>
            <p:cNvPr id="51" name="图片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3205" y="4306256"/>
              <a:ext cx="323637" cy="323637"/>
            </a:xfrm>
            <a:prstGeom prst="rect">
              <a:avLst/>
            </a:prstGeom>
          </p:spPr>
        </p:pic>
        <p:cxnSp>
          <p:nvCxnSpPr>
            <p:cNvPr id="52" name="直接连接符 51"/>
            <p:cNvCxnSpPr>
              <a:stCxn id="37" idx="2"/>
              <a:endCxn id="35" idx="0"/>
            </p:cNvCxnSpPr>
            <p:nvPr/>
          </p:nvCxnSpPr>
          <p:spPr>
            <a:xfrm>
              <a:off x="3549761" y="3991609"/>
              <a:ext cx="117097" cy="670645"/>
            </a:xfrm>
            <a:prstGeom prst="line">
              <a:avLst/>
            </a:prstGeom>
          </p:spPr>
          <p:style>
            <a:lnRef idx="3">
              <a:schemeClr val="accent2"/>
            </a:lnRef>
            <a:fillRef idx="0">
              <a:schemeClr val="accent2"/>
            </a:fillRef>
            <a:effectRef idx="2">
              <a:schemeClr val="accent2"/>
            </a:effectRef>
            <a:fontRef idx="minor">
              <a:schemeClr val="tx1"/>
            </a:fontRef>
          </p:style>
        </p:cxnSp>
        <p:cxnSp>
          <p:nvCxnSpPr>
            <p:cNvPr id="53" name="直接连接符 52"/>
            <p:cNvCxnSpPr>
              <a:stCxn id="42" idx="1"/>
              <a:endCxn id="35" idx="0"/>
            </p:cNvCxnSpPr>
            <p:nvPr/>
          </p:nvCxnSpPr>
          <p:spPr>
            <a:xfrm flipH="1">
              <a:off x="3666858" y="3936766"/>
              <a:ext cx="467247" cy="725488"/>
            </a:xfrm>
            <a:prstGeom prst="line">
              <a:avLst/>
            </a:prstGeom>
          </p:spPr>
          <p:style>
            <a:lnRef idx="3">
              <a:schemeClr val="accent2"/>
            </a:lnRef>
            <a:fillRef idx="0">
              <a:schemeClr val="accent2"/>
            </a:fillRef>
            <a:effectRef idx="2">
              <a:schemeClr val="accent2"/>
            </a:effectRef>
            <a:fontRef idx="minor">
              <a:schemeClr val="tx1"/>
            </a:fontRef>
          </p:style>
        </p:cxnSp>
        <p:cxnSp>
          <p:nvCxnSpPr>
            <p:cNvPr id="54" name="直接连接符 53"/>
            <p:cNvCxnSpPr>
              <a:stCxn id="38" idx="1"/>
              <a:endCxn id="35" idx="0"/>
            </p:cNvCxnSpPr>
            <p:nvPr/>
          </p:nvCxnSpPr>
          <p:spPr>
            <a:xfrm flipH="1">
              <a:off x="3666858" y="4464476"/>
              <a:ext cx="489950" cy="197778"/>
            </a:xfrm>
            <a:prstGeom prst="line">
              <a:avLst/>
            </a:prstGeom>
          </p:spPr>
          <p:style>
            <a:lnRef idx="3">
              <a:schemeClr val="accent2"/>
            </a:lnRef>
            <a:fillRef idx="0">
              <a:schemeClr val="accent2"/>
            </a:fillRef>
            <a:effectRef idx="2">
              <a:schemeClr val="accent2"/>
            </a:effectRef>
            <a:fontRef idx="minor">
              <a:schemeClr val="tx1"/>
            </a:fontRef>
          </p:style>
        </p:cxnSp>
        <p:cxnSp>
          <p:nvCxnSpPr>
            <p:cNvPr id="55" name="直接连接符 54"/>
            <p:cNvCxnSpPr>
              <a:stCxn id="35" idx="0"/>
              <a:endCxn id="39" idx="3"/>
            </p:cNvCxnSpPr>
            <p:nvPr/>
          </p:nvCxnSpPr>
          <p:spPr>
            <a:xfrm flipH="1" flipV="1">
              <a:off x="3237360" y="4566965"/>
              <a:ext cx="429498" cy="95289"/>
            </a:xfrm>
            <a:prstGeom prst="line">
              <a:avLst/>
            </a:prstGeom>
          </p:spPr>
          <p:style>
            <a:lnRef idx="3">
              <a:schemeClr val="accent2"/>
            </a:lnRef>
            <a:fillRef idx="0">
              <a:schemeClr val="accent2"/>
            </a:fillRef>
            <a:effectRef idx="2">
              <a:schemeClr val="accent2"/>
            </a:effectRef>
            <a:fontRef idx="minor">
              <a:schemeClr val="tx1"/>
            </a:fontRef>
          </p:style>
        </p:cxnSp>
        <p:cxnSp>
          <p:nvCxnSpPr>
            <p:cNvPr id="56" name="直接连接符 55"/>
            <p:cNvCxnSpPr>
              <a:stCxn id="40" idx="1"/>
              <a:endCxn id="35" idx="2"/>
            </p:cNvCxnSpPr>
            <p:nvPr/>
          </p:nvCxnSpPr>
          <p:spPr>
            <a:xfrm flipH="1" flipV="1">
              <a:off x="3666858" y="5220084"/>
              <a:ext cx="752905" cy="223763"/>
            </a:xfrm>
            <a:prstGeom prst="line">
              <a:avLst/>
            </a:prstGeom>
          </p:spPr>
          <p:style>
            <a:lnRef idx="3">
              <a:schemeClr val="accent2"/>
            </a:lnRef>
            <a:fillRef idx="0">
              <a:schemeClr val="accent2"/>
            </a:fillRef>
            <a:effectRef idx="2">
              <a:schemeClr val="accent2"/>
            </a:effectRef>
            <a:fontRef idx="minor">
              <a:schemeClr val="tx1"/>
            </a:fontRef>
          </p:style>
        </p:cxnSp>
        <p:cxnSp>
          <p:nvCxnSpPr>
            <p:cNvPr id="57" name="直接连接符 56"/>
            <p:cNvCxnSpPr>
              <a:stCxn id="35" idx="2"/>
              <a:endCxn id="41" idx="0"/>
            </p:cNvCxnSpPr>
            <p:nvPr/>
          </p:nvCxnSpPr>
          <p:spPr>
            <a:xfrm flipH="1">
              <a:off x="2942046" y="5220084"/>
              <a:ext cx="724812" cy="203170"/>
            </a:xfrm>
            <a:prstGeom prst="line">
              <a:avLst/>
            </a:prstGeom>
          </p:spPr>
          <p:style>
            <a:lnRef idx="3">
              <a:schemeClr val="accent2"/>
            </a:lnRef>
            <a:fillRef idx="0">
              <a:schemeClr val="accent2"/>
            </a:fillRef>
            <a:effectRef idx="2">
              <a:schemeClr val="accent2"/>
            </a:effectRef>
            <a:fontRef idx="minor">
              <a:schemeClr val="tx1"/>
            </a:fontRef>
          </p:style>
        </p:cxnSp>
        <p:cxnSp>
          <p:nvCxnSpPr>
            <p:cNvPr id="58" name="直接连接符 57"/>
            <p:cNvCxnSpPr>
              <a:stCxn id="45" idx="2"/>
              <a:endCxn id="43" idx="0"/>
            </p:cNvCxnSpPr>
            <p:nvPr/>
          </p:nvCxnSpPr>
          <p:spPr>
            <a:xfrm>
              <a:off x="7244164" y="3991609"/>
              <a:ext cx="117097" cy="670645"/>
            </a:xfrm>
            <a:prstGeom prst="line">
              <a:avLst/>
            </a:prstGeom>
          </p:spPr>
          <p:style>
            <a:lnRef idx="3">
              <a:schemeClr val="accent2"/>
            </a:lnRef>
            <a:fillRef idx="0">
              <a:schemeClr val="accent2"/>
            </a:fillRef>
            <a:effectRef idx="2">
              <a:schemeClr val="accent2"/>
            </a:effectRef>
            <a:fontRef idx="minor">
              <a:schemeClr val="tx1"/>
            </a:fontRef>
          </p:style>
        </p:cxnSp>
        <p:cxnSp>
          <p:nvCxnSpPr>
            <p:cNvPr id="59" name="直接连接符 58"/>
            <p:cNvCxnSpPr>
              <a:stCxn id="47" idx="3"/>
              <a:endCxn id="43" idx="0"/>
            </p:cNvCxnSpPr>
            <p:nvPr/>
          </p:nvCxnSpPr>
          <p:spPr>
            <a:xfrm>
              <a:off x="6931764" y="4566965"/>
              <a:ext cx="429497" cy="95289"/>
            </a:xfrm>
            <a:prstGeom prst="line">
              <a:avLst/>
            </a:prstGeom>
          </p:spPr>
          <p:style>
            <a:lnRef idx="3">
              <a:schemeClr val="accent2"/>
            </a:lnRef>
            <a:fillRef idx="0">
              <a:schemeClr val="accent2"/>
            </a:fillRef>
            <a:effectRef idx="2">
              <a:schemeClr val="accent2"/>
            </a:effectRef>
            <a:fontRef idx="minor">
              <a:schemeClr val="tx1"/>
            </a:fontRef>
          </p:style>
        </p:cxnSp>
        <p:cxnSp>
          <p:nvCxnSpPr>
            <p:cNvPr id="60" name="直接连接符 59"/>
            <p:cNvCxnSpPr>
              <a:stCxn id="43" idx="0"/>
              <a:endCxn id="51" idx="1"/>
            </p:cNvCxnSpPr>
            <p:nvPr/>
          </p:nvCxnSpPr>
          <p:spPr>
            <a:xfrm flipV="1">
              <a:off x="7361261" y="4468075"/>
              <a:ext cx="291944" cy="194179"/>
            </a:xfrm>
            <a:prstGeom prst="line">
              <a:avLst/>
            </a:prstGeom>
          </p:spPr>
          <p:style>
            <a:lnRef idx="3">
              <a:schemeClr val="accent2"/>
            </a:lnRef>
            <a:fillRef idx="0">
              <a:schemeClr val="accent2"/>
            </a:fillRef>
            <a:effectRef idx="2">
              <a:schemeClr val="accent2"/>
            </a:effectRef>
            <a:fontRef idx="minor">
              <a:schemeClr val="tx1"/>
            </a:fontRef>
          </p:style>
        </p:cxnSp>
        <p:cxnSp>
          <p:nvCxnSpPr>
            <p:cNvPr id="61" name="直接连接符 60"/>
            <p:cNvCxnSpPr>
              <a:stCxn id="49" idx="0"/>
              <a:endCxn id="43" idx="2"/>
            </p:cNvCxnSpPr>
            <p:nvPr/>
          </p:nvCxnSpPr>
          <p:spPr>
            <a:xfrm flipV="1">
              <a:off x="6636449" y="5220084"/>
              <a:ext cx="724812" cy="203170"/>
            </a:xfrm>
            <a:prstGeom prst="line">
              <a:avLst/>
            </a:prstGeom>
          </p:spPr>
          <p:style>
            <a:lnRef idx="3">
              <a:schemeClr val="accent2"/>
            </a:lnRef>
            <a:fillRef idx="0">
              <a:schemeClr val="accent2"/>
            </a:fillRef>
            <a:effectRef idx="2">
              <a:schemeClr val="accent2"/>
            </a:effectRef>
            <a:fontRef idx="minor">
              <a:schemeClr val="tx1"/>
            </a:fontRef>
          </p:style>
        </p:cxnSp>
        <p:cxnSp>
          <p:nvCxnSpPr>
            <p:cNvPr id="62" name="直接连接符 61"/>
            <p:cNvCxnSpPr>
              <a:stCxn id="43" idx="2"/>
              <a:endCxn id="48" idx="0"/>
            </p:cNvCxnSpPr>
            <p:nvPr/>
          </p:nvCxnSpPr>
          <p:spPr>
            <a:xfrm>
              <a:off x="7361261" y="5220084"/>
              <a:ext cx="305430" cy="395557"/>
            </a:xfrm>
            <a:prstGeom prst="line">
              <a:avLst/>
            </a:prstGeom>
          </p:spPr>
          <p:style>
            <a:lnRef idx="3">
              <a:schemeClr val="accent2"/>
            </a:lnRef>
            <a:fillRef idx="0">
              <a:schemeClr val="accent2"/>
            </a:fillRef>
            <a:effectRef idx="2">
              <a:schemeClr val="accent2"/>
            </a:effectRef>
            <a:fontRef idx="minor">
              <a:schemeClr val="tx1"/>
            </a:fontRef>
          </p:style>
        </p:cxnSp>
        <p:cxnSp>
          <p:nvCxnSpPr>
            <p:cNvPr id="63" name="直接连接符 62"/>
            <p:cNvCxnSpPr>
              <a:stCxn id="43" idx="2"/>
              <a:endCxn id="50" idx="1"/>
            </p:cNvCxnSpPr>
            <p:nvPr/>
          </p:nvCxnSpPr>
          <p:spPr>
            <a:xfrm>
              <a:off x="7361261" y="5220084"/>
              <a:ext cx="993720" cy="212160"/>
            </a:xfrm>
            <a:prstGeom prst="line">
              <a:avLst/>
            </a:prstGeom>
          </p:spPr>
          <p:style>
            <a:lnRef idx="3">
              <a:schemeClr val="accent2"/>
            </a:lnRef>
            <a:fillRef idx="0">
              <a:schemeClr val="accent2"/>
            </a:fillRef>
            <a:effectRef idx="2">
              <a:schemeClr val="accent2"/>
            </a:effectRef>
            <a:fontRef idx="minor">
              <a:schemeClr val="tx1"/>
            </a:fontRef>
          </p:style>
        </p:cxnSp>
        <p:cxnSp>
          <p:nvCxnSpPr>
            <p:cNvPr id="64" name="直接连接符 63"/>
            <p:cNvCxnSpPr>
              <a:stCxn id="43" idx="2"/>
              <a:endCxn id="46" idx="1"/>
            </p:cNvCxnSpPr>
            <p:nvPr/>
          </p:nvCxnSpPr>
          <p:spPr>
            <a:xfrm flipV="1">
              <a:off x="7361261" y="5057362"/>
              <a:ext cx="292400" cy="162722"/>
            </a:xfrm>
            <a:prstGeom prst="line">
              <a:avLst/>
            </a:prstGeom>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2239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基于蓝牙感知数据的度量用户关系强度</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根据</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和蓝牙感知数据，还原当时上下文感知环境信息，构建基于拓扑图的表现和计算形式。</a:t>
            </a:r>
            <a:endParaRPr lang="en-US" altLang="zh-CN" sz="2000" dirty="0" smtClean="0">
              <a:latin typeface="Adobe 楷体 Std R" panose="02020400000000000000" pitchFamily="18" charset="-122"/>
              <a:ea typeface="Adobe 楷体 Std R" panose="02020400000000000000" pitchFamily="18" charset="-122"/>
            </a:endParaRPr>
          </a:p>
        </p:txBody>
      </p:sp>
      <p:sp>
        <p:nvSpPr>
          <p:cNvPr id="11" name="右箭头 10"/>
          <p:cNvSpPr/>
          <p:nvPr/>
        </p:nvSpPr>
        <p:spPr>
          <a:xfrm>
            <a:off x="5925938" y="3036333"/>
            <a:ext cx="604906" cy="44259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4"/>
          <a:stretch>
            <a:fillRect/>
          </a:stretch>
        </p:blipFill>
        <p:spPr>
          <a:xfrm>
            <a:off x="2700641" y="4382402"/>
            <a:ext cx="6790718" cy="2253816"/>
          </a:xfrm>
          <a:prstGeom prst="rect">
            <a:avLst/>
          </a:prstGeom>
        </p:spPr>
      </p:pic>
      <p:grpSp>
        <p:nvGrpSpPr>
          <p:cNvPr id="13" name="组合 12"/>
          <p:cNvGrpSpPr/>
          <p:nvPr/>
        </p:nvGrpSpPr>
        <p:grpSpPr>
          <a:xfrm>
            <a:off x="107786" y="1999682"/>
            <a:ext cx="5696667" cy="2485138"/>
            <a:chOff x="2349500" y="392404"/>
            <a:chExt cx="6553200" cy="2858796"/>
          </a:xfrm>
        </p:grpSpPr>
        <p:sp>
          <p:nvSpPr>
            <p:cNvPr id="14" name="椭圆 13"/>
            <p:cNvSpPr/>
            <p:nvPr/>
          </p:nvSpPr>
          <p:spPr>
            <a:xfrm>
              <a:off x="2349500" y="392404"/>
              <a:ext cx="2858796" cy="28587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5" name="椭圆 14"/>
            <p:cNvSpPr/>
            <p:nvPr/>
          </p:nvSpPr>
          <p:spPr>
            <a:xfrm>
              <a:off x="2772027" y="787961"/>
              <a:ext cx="1995764" cy="199576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6" name="椭圆 15"/>
            <p:cNvSpPr/>
            <p:nvPr/>
          </p:nvSpPr>
          <p:spPr>
            <a:xfrm>
              <a:off x="3111397" y="1129578"/>
              <a:ext cx="1305786" cy="13057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9983" y="1422646"/>
              <a:ext cx="557831" cy="557830"/>
            </a:xfrm>
            <a:prstGeom prst="rect">
              <a:avLst/>
            </a:prstGeom>
          </p:spPr>
        </p:pic>
        <p:sp>
          <p:nvSpPr>
            <p:cNvPr id="18" name="文本框 17"/>
            <p:cNvSpPr txBox="1"/>
            <p:nvPr/>
          </p:nvSpPr>
          <p:spPr>
            <a:xfrm>
              <a:off x="3482231" y="2073520"/>
              <a:ext cx="611315" cy="2920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1</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9" name="椭圆 18"/>
            <p:cNvSpPr/>
            <p:nvPr/>
          </p:nvSpPr>
          <p:spPr>
            <a:xfrm>
              <a:off x="6043904" y="392404"/>
              <a:ext cx="2858796" cy="28587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20" name="椭圆 19"/>
            <p:cNvSpPr/>
            <p:nvPr/>
          </p:nvSpPr>
          <p:spPr>
            <a:xfrm>
              <a:off x="6466430" y="787961"/>
              <a:ext cx="1995764" cy="199576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21" name="椭圆 20"/>
            <p:cNvSpPr/>
            <p:nvPr/>
          </p:nvSpPr>
          <p:spPr>
            <a:xfrm>
              <a:off x="6805801" y="1129578"/>
              <a:ext cx="1305786" cy="13057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4386" y="1422646"/>
              <a:ext cx="557831" cy="557830"/>
            </a:xfrm>
            <a:prstGeom prst="rect">
              <a:avLst/>
            </a:prstGeom>
          </p:spPr>
        </p:pic>
        <p:sp>
          <p:nvSpPr>
            <p:cNvPr id="23" name="文本框 22"/>
            <p:cNvSpPr txBox="1"/>
            <p:nvPr/>
          </p:nvSpPr>
          <p:spPr>
            <a:xfrm>
              <a:off x="7176634" y="2073520"/>
              <a:ext cx="611315" cy="2920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2</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pic>
          <p:nvPicPr>
            <p:cNvPr id="24" name="图片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3082" y="914421"/>
              <a:ext cx="394353" cy="394353"/>
            </a:xfrm>
            <a:prstGeom prst="rect">
              <a:avLst/>
            </a:prstGeom>
          </p:spPr>
        </p:pic>
        <p:pic>
          <p:nvPicPr>
            <p:cNvPr id="25" name="图片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9783" y="1940605"/>
              <a:ext cx="394353" cy="394353"/>
            </a:xfrm>
            <a:prstGeom prst="rect">
              <a:avLst/>
            </a:prstGeom>
          </p:spPr>
        </p:pic>
        <p:pic>
          <p:nvPicPr>
            <p:cNvPr id="26" name="图片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0334" y="761593"/>
              <a:ext cx="394353" cy="394353"/>
            </a:xfrm>
            <a:prstGeom prst="rect">
              <a:avLst/>
            </a:prstGeom>
          </p:spPr>
        </p:pic>
        <p:pic>
          <p:nvPicPr>
            <p:cNvPr id="27" name="图片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7199" y="1336346"/>
              <a:ext cx="394353" cy="394353"/>
            </a:xfrm>
            <a:prstGeom prst="rect">
              <a:avLst/>
            </a:prstGeom>
          </p:spPr>
        </p:pic>
        <p:pic>
          <p:nvPicPr>
            <p:cNvPr id="28" name="图片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1807" y="2521364"/>
              <a:ext cx="394353" cy="394353"/>
            </a:xfrm>
            <a:prstGeom prst="rect">
              <a:avLst/>
            </a:prstGeom>
          </p:spPr>
        </p:pic>
        <p:pic>
          <p:nvPicPr>
            <p:cNvPr id="29" name="图片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1611" y="504784"/>
              <a:ext cx="394353" cy="394353"/>
            </a:xfrm>
            <a:prstGeom prst="rect">
              <a:avLst/>
            </a:prstGeom>
          </p:spPr>
        </p:pic>
        <p:pic>
          <p:nvPicPr>
            <p:cNvPr id="30" name="图片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5801" y="716042"/>
              <a:ext cx="394353" cy="394353"/>
            </a:xfrm>
            <a:prstGeom prst="rect">
              <a:avLst/>
            </a:prstGeom>
          </p:spPr>
        </p:pic>
        <p:pic>
          <p:nvPicPr>
            <p:cNvPr id="31" name="图片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5193" y="400379"/>
              <a:ext cx="394353" cy="394353"/>
            </a:xfrm>
            <a:prstGeom prst="rect">
              <a:avLst/>
            </a:prstGeom>
          </p:spPr>
        </p:pic>
        <p:pic>
          <p:nvPicPr>
            <p:cNvPr id="32" name="图片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2995" y="1301292"/>
              <a:ext cx="394353" cy="394353"/>
            </a:xfrm>
            <a:prstGeom prst="rect">
              <a:avLst/>
            </a:prstGeom>
          </p:spPr>
        </p:pic>
        <p:pic>
          <p:nvPicPr>
            <p:cNvPr id="33" name="图片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8017" y="1876343"/>
              <a:ext cx="394353" cy="394353"/>
            </a:xfrm>
            <a:prstGeom prst="rect">
              <a:avLst/>
            </a:prstGeom>
          </p:spPr>
        </p:pic>
        <p:pic>
          <p:nvPicPr>
            <p:cNvPr id="34" name="图片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945" y="2615764"/>
              <a:ext cx="394353" cy="394353"/>
            </a:xfrm>
            <a:prstGeom prst="rect">
              <a:avLst/>
            </a:prstGeom>
          </p:spPr>
        </p:pic>
        <p:pic>
          <p:nvPicPr>
            <p:cNvPr id="35" name="图片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5418" y="2153342"/>
              <a:ext cx="394353" cy="394353"/>
            </a:xfrm>
            <a:prstGeom prst="rect">
              <a:avLst/>
            </a:prstGeom>
          </p:spPr>
        </p:pic>
        <p:pic>
          <p:nvPicPr>
            <p:cNvPr id="36" name="图片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5645" y="992333"/>
              <a:ext cx="394353" cy="394353"/>
            </a:xfrm>
            <a:prstGeom prst="rect">
              <a:avLst/>
            </a:prstGeom>
          </p:spPr>
        </p:pic>
      </p:grpSp>
      <p:grpSp>
        <p:nvGrpSpPr>
          <p:cNvPr id="37" name="组合 36"/>
          <p:cNvGrpSpPr/>
          <p:nvPr/>
        </p:nvGrpSpPr>
        <p:grpSpPr>
          <a:xfrm>
            <a:off x="6530844" y="2020403"/>
            <a:ext cx="5599934" cy="2464417"/>
            <a:chOff x="2929124" y="3657580"/>
            <a:chExt cx="5930149" cy="2609738"/>
          </a:xfrm>
        </p:grpSpPr>
        <p:pic>
          <p:nvPicPr>
            <p:cNvPr id="38" name="图片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1908" y="4679847"/>
              <a:ext cx="557831" cy="557830"/>
            </a:xfrm>
            <a:prstGeom prst="rect">
              <a:avLst/>
            </a:prstGeom>
          </p:spPr>
        </p:pic>
        <p:sp>
          <p:nvSpPr>
            <p:cNvPr id="39" name="文本框 38"/>
            <p:cNvSpPr txBox="1"/>
            <p:nvPr/>
          </p:nvSpPr>
          <p:spPr>
            <a:xfrm>
              <a:off x="3644156" y="5330721"/>
              <a:ext cx="6113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1</a:t>
              </a:r>
              <a:endParaRPr kumimoji="0" lang="zh-CN" altLang="en-US"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pic>
          <p:nvPicPr>
            <p:cNvPr id="40" name="图片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311" y="4679847"/>
              <a:ext cx="557831" cy="557830"/>
            </a:xfrm>
            <a:prstGeom prst="rect">
              <a:avLst/>
            </a:prstGeom>
          </p:spPr>
        </p:pic>
        <p:sp>
          <p:nvSpPr>
            <p:cNvPr id="41" name="文本框 40"/>
            <p:cNvSpPr txBox="1"/>
            <p:nvPr/>
          </p:nvSpPr>
          <p:spPr>
            <a:xfrm>
              <a:off x="7338559" y="5330721"/>
              <a:ext cx="6113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2</a:t>
              </a:r>
              <a:endParaRPr kumimoji="0" lang="zh-CN" altLang="en-US"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pic>
          <p:nvPicPr>
            <p:cNvPr id="42" name="图片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5007" y="4171622"/>
              <a:ext cx="394353" cy="394353"/>
            </a:xfrm>
            <a:prstGeom prst="rect">
              <a:avLst/>
            </a:prstGeom>
          </p:spPr>
        </p:pic>
        <p:pic>
          <p:nvPicPr>
            <p:cNvPr id="43" name="图片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1708" y="5197806"/>
              <a:ext cx="394353" cy="394353"/>
            </a:xfrm>
            <a:prstGeom prst="rect">
              <a:avLst/>
            </a:prstGeom>
          </p:spPr>
        </p:pic>
        <p:pic>
          <p:nvPicPr>
            <p:cNvPr id="44" name="图片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2259" y="4018794"/>
              <a:ext cx="394353" cy="394353"/>
            </a:xfrm>
            <a:prstGeom prst="rect">
              <a:avLst/>
            </a:prstGeom>
          </p:spPr>
        </p:pic>
        <p:pic>
          <p:nvPicPr>
            <p:cNvPr id="45" name="图片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9124" y="4593547"/>
              <a:ext cx="394353" cy="394353"/>
            </a:xfrm>
            <a:prstGeom prst="rect">
              <a:avLst/>
            </a:prstGeom>
          </p:spPr>
        </p:pic>
        <p:pic>
          <p:nvPicPr>
            <p:cNvPr id="46" name="图片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3732" y="5778565"/>
              <a:ext cx="394353" cy="394353"/>
            </a:xfrm>
            <a:prstGeom prst="rect">
              <a:avLst/>
            </a:prstGeom>
          </p:spPr>
        </p:pic>
        <p:pic>
          <p:nvPicPr>
            <p:cNvPr id="47" name="图片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3536" y="3761985"/>
              <a:ext cx="394353" cy="394353"/>
            </a:xfrm>
            <a:prstGeom prst="rect">
              <a:avLst/>
            </a:prstGeom>
          </p:spPr>
        </p:pic>
        <p:pic>
          <p:nvPicPr>
            <p:cNvPr id="48" name="图片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7726" y="3973243"/>
              <a:ext cx="394353" cy="394353"/>
            </a:xfrm>
            <a:prstGeom prst="rect">
              <a:avLst/>
            </a:prstGeom>
          </p:spPr>
        </p:pic>
        <p:pic>
          <p:nvPicPr>
            <p:cNvPr id="49" name="图片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7118" y="3657580"/>
              <a:ext cx="394353" cy="394353"/>
            </a:xfrm>
            <a:prstGeom prst="rect">
              <a:avLst/>
            </a:prstGeom>
          </p:spPr>
        </p:pic>
        <p:pic>
          <p:nvPicPr>
            <p:cNvPr id="50" name="图片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64920" y="4558493"/>
              <a:ext cx="394353" cy="394353"/>
            </a:xfrm>
            <a:prstGeom prst="rect">
              <a:avLst/>
            </a:prstGeom>
          </p:spPr>
        </p:pic>
        <p:pic>
          <p:nvPicPr>
            <p:cNvPr id="51" name="图片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9942" y="5133544"/>
              <a:ext cx="394353" cy="394353"/>
            </a:xfrm>
            <a:prstGeom prst="rect">
              <a:avLst/>
            </a:prstGeom>
          </p:spPr>
        </p:pic>
        <p:pic>
          <p:nvPicPr>
            <p:cNvPr id="52" name="图片 5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1870" y="5872965"/>
              <a:ext cx="394353" cy="394353"/>
            </a:xfrm>
            <a:prstGeom prst="rect">
              <a:avLst/>
            </a:prstGeom>
          </p:spPr>
        </p:pic>
        <p:pic>
          <p:nvPicPr>
            <p:cNvPr id="53" name="图片 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7343" y="5410543"/>
              <a:ext cx="394353" cy="394353"/>
            </a:xfrm>
            <a:prstGeom prst="rect">
              <a:avLst/>
            </a:prstGeom>
          </p:spPr>
        </p:pic>
        <p:pic>
          <p:nvPicPr>
            <p:cNvPr id="54" name="图片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47570" y="4249534"/>
              <a:ext cx="394353" cy="394353"/>
            </a:xfrm>
            <a:prstGeom prst="rect">
              <a:avLst/>
            </a:prstGeom>
          </p:spPr>
        </p:pic>
        <p:cxnSp>
          <p:nvCxnSpPr>
            <p:cNvPr id="55" name="直接连接符 54"/>
            <p:cNvCxnSpPr>
              <a:stCxn id="47" idx="2"/>
              <a:endCxn id="38" idx="0"/>
            </p:cNvCxnSpPr>
            <p:nvPr/>
          </p:nvCxnSpPr>
          <p:spPr>
            <a:xfrm flipH="1">
              <a:off x="3940824" y="4156338"/>
              <a:ext cx="89889" cy="523509"/>
            </a:xfrm>
            <a:prstGeom prst="line">
              <a:avLst/>
            </a:prstGeom>
          </p:spPr>
          <p:style>
            <a:lnRef idx="3">
              <a:schemeClr val="accent2"/>
            </a:lnRef>
            <a:fillRef idx="0">
              <a:schemeClr val="accent2"/>
            </a:fillRef>
            <a:effectRef idx="2">
              <a:schemeClr val="accent2"/>
            </a:effectRef>
            <a:fontRef idx="minor">
              <a:schemeClr val="tx1"/>
            </a:fontRef>
          </p:style>
        </p:cxnSp>
        <p:cxnSp>
          <p:nvCxnSpPr>
            <p:cNvPr id="56" name="直接连接符 55"/>
            <p:cNvCxnSpPr>
              <a:stCxn id="44" idx="3"/>
              <a:endCxn id="38" idx="0"/>
            </p:cNvCxnSpPr>
            <p:nvPr/>
          </p:nvCxnSpPr>
          <p:spPr>
            <a:xfrm>
              <a:off x="3516612" y="4215971"/>
              <a:ext cx="424212" cy="463876"/>
            </a:xfrm>
            <a:prstGeom prst="line">
              <a:avLst/>
            </a:prstGeom>
          </p:spPr>
          <p:style>
            <a:lnRef idx="3">
              <a:schemeClr val="accent2"/>
            </a:lnRef>
            <a:fillRef idx="0">
              <a:schemeClr val="accent2"/>
            </a:fillRef>
            <a:effectRef idx="2">
              <a:schemeClr val="accent2"/>
            </a:effectRef>
            <a:fontRef idx="minor">
              <a:schemeClr val="tx1"/>
            </a:fontRef>
          </p:style>
        </p:cxnSp>
        <p:cxnSp>
          <p:nvCxnSpPr>
            <p:cNvPr id="57" name="直接连接符 56"/>
            <p:cNvCxnSpPr>
              <a:stCxn id="42" idx="1"/>
              <a:endCxn id="38" idx="0"/>
            </p:cNvCxnSpPr>
            <p:nvPr/>
          </p:nvCxnSpPr>
          <p:spPr>
            <a:xfrm flipH="1">
              <a:off x="3940824" y="4368799"/>
              <a:ext cx="464183" cy="311048"/>
            </a:xfrm>
            <a:prstGeom prst="line">
              <a:avLst/>
            </a:prstGeom>
          </p:spPr>
          <p:style>
            <a:lnRef idx="3">
              <a:schemeClr val="accent2"/>
            </a:lnRef>
            <a:fillRef idx="0">
              <a:schemeClr val="accent2"/>
            </a:fillRef>
            <a:effectRef idx="2">
              <a:schemeClr val="accent2"/>
            </a:effectRef>
            <a:fontRef idx="minor">
              <a:schemeClr val="tx1"/>
            </a:fontRef>
          </p:style>
        </p:cxnSp>
        <p:cxnSp>
          <p:nvCxnSpPr>
            <p:cNvPr id="58" name="直接连接符 57"/>
            <p:cNvCxnSpPr>
              <a:stCxn id="45" idx="3"/>
              <a:endCxn id="38" idx="0"/>
            </p:cNvCxnSpPr>
            <p:nvPr/>
          </p:nvCxnSpPr>
          <p:spPr>
            <a:xfrm flipV="1">
              <a:off x="3323477" y="4679847"/>
              <a:ext cx="617347" cy="110877"/>
            </a:xfrm>
            <a:prstGeom prst="line">
              <a:avLst/>
            </a:prstGeom>
          </p:spPr>
          <p:style>
            <a:lnRef idx="3">
              <a:schemeClr val="accent2"/>
            </a:lnRef>
            <a:fillRef idx="0">
              <a:schemeClr val="accent2"/>
            </a:fillRef>
            <a:effectRef idx="2">
              <a:schemeClr val="accent2"/>
            </a:effectRef>
            <a:fontRef idx="minor">
              <a:schemeClr val="tx1"/>
            </a:fontRef>
          </p:style>
        </p:cxnSp>
        <p:cxnSp>
          <p:nvCxnSpPr>
            <p:cNvPr id="59" name="直接连接符 58"/>
            <p:cNvCxnSpPr>
              <a:stCxn id="46" idx="3"/>
              <a:endCxn id="38" idx="2"/>
            </p:cNvCxnSpPr>
            <p:nvPr/>
          </p:nvCxnSpPr>
          <p:spPr>
            <a:xfrm flipV="1">
              <a:off x="3468085" y="5237677"/>
              <a:ext cx="472739" cy="738065"/>
            </a:xfrm>
            <a:prstGeom prst="line">
              <a:avLst/>
            </a:prstGeom>
          </p:spPr>
          <p:style>
            <a:lnRef idx="3">
              <a:schemeClr val="accent2"/>
            </a:lnRef>
            <a:fillRef idx="0">
              <a:schemeClr val="accent2"/>
            </a:fillRef>
            <a:effectRef idx="2">
              <a:schemeClr val="accent2"/>
            </a:effectRef>
            <a:fontRef idx="minor">
              <a:schemeClr val="tx1"/>
            </a:fontRef>
          </p:style>
        </p:cxnSp>
        <p:cxnSp>
          <p:nvCxnSpPr>
            <p:cNvPr id="60" name="直接连接符 59"/>
            <p:cNvCxnSpPr>
              <a:stCxn id="43" idx="1"/>
              <a:endCxn id="38" idx="2"/>
            </p:cNvCxnSpPr>
            <p:nvPr/>
          </p:nvCxnSpPr>
          <p:spPr>
            <a:xfrm flipH="1" flipV="1">
              <a:off x="3940824" y="5237677"/>
              <a:ext cx="790884" cy="157306"/>
            </a:xfrm>
            <a:prstGeom prst="line">
              <a:avLst/>
            </a:prstGeom>
          </p:spPr>
          <p:style>
            <a:lnRef idx="3">
              <a:schemeClr val="accent2"/>
            </a:lnRef>
            <a:fillRef idx="0">
              <a:schemeClr val="accent2"/>
            </a:fillRef>
            <a:effectRef idx="2">
              <a:schemeClr val="accent2"/>
            </a:effectRef>
            <a:fontRef idx="minor">
              <a:schemeClr val="tx1"/>
            </a:fontRef>
          </p:style>
        </p:cxnSp>
        <p:cxnSp>
          <p:nvCxnSpPr>
            <p:cNvPr id="61" name="直接连接符 60"/>
            <p:cNvCxnSpPr>
              <a:stCxn id="40" idx="0"/>
              <a:endCxn id="48" idx="3"/>
            </p:cNvCxnSpPr>
            <p:nvPr/>
          </p:nvCxnSpPr>
          <p:spPr>
            <a:xfrm flipH="1" flipV="1">
              <a:off x="7362079" y="4170420"/>
              <a:ext cx="273148" cy="509427"/>
            </a:xfrm>
            <a:prstGeom prst="line">
              <a:avLst/>
            </a:prstGeom>
          </p:spPr>
          <p:style>
            <a:lnRef idx="3">
              <a:schemeClr val="accent2"/>
            </a:lnRef>
            <a:fillRef idx="0">
              <a:schemeClr val="accent2"/>
            </a:fillRef>
            <a:effectRef idx="2">
              <a:schemeClr val="accent2"/>
            </a:effectRef>
            <a:fontRef idx="minor">
              <a:schemeClr val="tx1"/>
            </a:fontRef>
          </p:style>
        </p:cxnSp>
        <p:cxnSp>
          <p:nvCxnSpPr>
            <p:cNvPr id="62" name="直接连接符 61"/>
            <p:cNvCxnSpPr>
              <a:stCxn id="40" idx="0"/>
              <a:endCxn id="49" idx="2"/>
            </p:cNvCxnSpPr>
            <p:nvPr/>
          </p:nvCxnSpPr>
          <p:spPr>
            <a:xfrm flipV="1">
              <a:off x="7635227" y="4051933"/>
              <a:ext cx="329068" cy="627914"/>
            </a:xfrm>
            <a:prstGeom prst="line">
              <a:avLst/>
            </a:prstGeom>
          </p:spPr>
          <p:style>
            <a:lnRef idx="3">
              <a:schemeClr val="accent2"/>
            </a:lnRef>
            <a:fillRef idx="0">
              <a:schemeClr val="accent2"/>
            </a:fillRef>
            <a:effectRef idx="2">
              <a:schemeClr val="accent2"/>
            </a:effectRef>
            <a:fontRef idx="minor">
              <a:schemeClr val="tx1"/>
            </a:fontRef>
          </p:style>
        </p:cxnSp>
        <p:cxnSp>
          <p:nvCxnSpPr>
            <p:cNvPr id="63" name="直接连接符 62"/>
            <p:cNvCxnSpPr>
              <a:stCxn id="40" idx="0"/>
              <a:endCxn id="54" idx="1"/>
            </p:cNvCxnSpPr>
            <p:nvPr/>
          </p:nvCxnSpPr>
          <p:spPr>
            <a:xfrm flipV="1">
              <a:off x="7635227" y="4446711"/>
              <a:ext cx="212343" cy="233136"/>
            </a:xfrm>
            <a:prstGeom prst="line">
              <a:avLst/>
            </a:prstGeom>
          </p:spPr>
          <p:style>
            <a:lnRef idx="3">
              <a:schemeClr val="accent2"/>
            </a:lnRef>
            <a:fillRef idx="0">
              <a:schemeClr val="accent2"/>
            </a:fillRef>
            <a:effectRef idx="2">
              <a:schemeClr val="accent2"/>
            </a:effectRef>
            <a:fontRef idx="minor">
              <a:schemeClr val="tx1"/>
            </a:fontRef>
          </p:style>
        </p:cxnSp>
        <p:cxnSp>
          <p:nvCxnSpPr>
            <p:cNvPr id="64" name="直接连接符 63"/>
            <p:cNvCxnSpPr>
              <a:stCxn id="40" idx="0"/>
              <a:endCxn id="50" idx="1"/>
            </p:cNvCxnSpPr>
            <p:nvPr/>
          </p:nvCxnSpPr>
          <p:spPr>
            <a:xfrm>
              <a:off x="7635227" y="4679847"/>
              <a:ext cx="829693" cy="75823"/>
            </a:xfrm>
            <a:prstGeom prst="line">
              <a:avLst/>
            </a:prstGeom>
          </p:spPr>
          <p:style>
            <a:lnRef idx="3">
              <a:schemeClr val="accent2"/>
            </a:lnRef>
            <a:fillRef idx="0">
              <a:schemeClr val="accent2"/>
            </a:fillRef>
            <a:effectRef idx="2">
              <a:schemeClr val="accent2"/>
            </a:effectRef>
            <a:fontRef idx="minor">
              <a:schemeClr val="tx1"/>
            </a:fontRef>
          </p:style>
        </p:cxnSp>
        <p:cxnSp>
          <p:nvCxnSpPr>
            <p:cNvPr id="65" name="直接连接符 64"/>
            <p:cNvCxnSpPr>
              <a:stCxn id="40" idx="2"/>
              <a:endCxn id="53" idx="1"/>
            </p:cNvCxnSpPr>
            <p:nvPr/>
          </p:nvCxnSpPr>
          <p:spPr>
            <a:xfrm>
              <a:off x="7635227" y="5237677"/>
              <a:ext cx="712116" cy="370043"/>
            </a:xfrm>
            <a:prstGeom prst="line">
              <a:avLst/>
            </a:prstGeom>
          </p:spPr>
          <p:style>
            <a:lnRef idx="3">
              <a:schemeClr val="accent2"/>
            </a:lnRef>
            <a:fillRef idx="0">
              <a:schemeClr val="accent2"/>
            </a:fillRef>
            <a:effectRef idx="2">
              <a:schemeClr val="accent2"/>
            </a:effectRef>
            <a:fontRef idx="minor">
              <a:schemeClr val="tx1"/>
            </a:fontRef>
          </p:style>
        </p:cxnSp>
        <p:cxnSp>
          <p:nvCxnSpPr>
            <p:cNvPr id="66" name="直接连接符 65"/>
            <p:cNvCxnSpPr>
              <a:stCxn id="40" idx="2"/>
              <a:endCxn id="52" idx="0"/>
            </p:cNvCxnSpPr>
            <p:nvPr/>
          </p:nvCxnSpPr>
          <p:spPr>
            <a:xfrm flipH="1">
              <a:off x="7129047" y="5237677"/>
              <a:ext cx="506180" cy="635288"/>
            </a:xfrm>
            <a:prstGeom prst="line">
              <a:avLst/>
            </a:prstGeom>
          </p:spPr>
          <p:style>
            <a:lnRef idx="3">
              <a:schemeClr val="accent2"/>
            </a:lnRef>
            <a:fillRef idx="0">
              <a:schemeClr val="accent2"/>
            </a:fillRef>
            <a:effectRef idx="2">
              <a:schemeClr val="accent2"/>
            </a:effectRef>
            <a:fontRef idx="minor">
              <a:schemeClr val="tx1"/>
            </a:fontRef>
          </p:style>
        </p:cxnSp>
        <p:cxnSp>
          <p:nvCxnSpPr>
            <p:cNvPr id="67" name="直接连接符 66"/>
            <p:cNvCxnSpPr>
              <a:stCxn id="51" idx="3"/>
              <a:endCxn id="40" idx="2"/>
            </p:cNvCxnSpPr>
            <p:nvPr/>
          </p:nvCxnSpPr>
          <p:spPr>
            <a:xfrm flipV="1">
              <a:off x="6814295" y="5237677"/>
              <a:ext cx="820932" cy="93044"/>
            </a:xfrm>
            <a:prstGeom prst="line">
              <a:avLst/>
            </a:prstGeom>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393466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多维关系强度计算结果的融合</a:t>
            </a:r>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3292519" y="4391552"/>
            <a:ext cx="4811830" cy="2177616"/>
          </a:xfrm>
          <a:prstGeom prst="rect">
            <a:avLst/>
          </a:prstGeom>
        </p:spPr>
      </p:pic>
      <p:grpSp>
        <p:nvGrpSpPr>
          <p:cNvPr id="5" name="组合 4"/>
          <p:cNvGrpSpPr/>
          <p:nvPr/>
        </p:nvGrpSpPr>
        <p:grpSpPr>
          <a:xfrm>
            <a:off x="2037522" y="1076325"/>
            <a:ext cx="8532262" cy="3019186"/>
            <a:chOff x="899790" y="822780"/>
            <a:chExt cx="8984194" cy="3179105"/>
          </a:xfrm>
        </p:grpSpPr>
        <p:sp>
          <p:nvSpPr>
            <p:cNvPr id="6" name="圆柱形 5"/>
            <p:cNvSpPr/>
            <p:nvPr/>
          </p:nvSpPr>
          <p:spPr>
            <a:xfrm>
              <a:off x="933450" y="1895475"/>
              <a:ext cx="823590" cy="109537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9790" y="2190750"/>
              <a:ext cx="1038225" cy="523220"/>
            </a:xfrm>
            <a:prstGeom prst="rect">
              <a:avLst/>
            </a:prstGeom>
            <a:noFill/>
          </p:spPr>
          <p:txBody>
            <a:bodyPr wrap="square" rtlCol="0">
              <a:spAutoFit/>
            </a:bodyPr>
            <a:lstStyle/>
            <a:p>
              <a:r>
                <a:rPr lang="zh-CN" altLang="en-US" sz="1400" dirty="0" smtClean="0"/>
                <a:t>移动感知数据</a:t>
              </a:r>
              <a:endParaRPr lang="zh-CN" altLang="en-US" sz="1400" dirty="0"/>
            </a:p>
          </p:txBody>
        </p:sp>
        <p:sp>
          <p:nvSpPr>
            <p:cNvPr id="8" name="矩形 7"/>
            <p:cNvSpPr/>
            <p:nvPr/>
          </p:nvSpPr>
          <p:spPr>
            <a:xfrm>
              <a:off x="2433637" y="860881"/>
              <a:ext cx="1905000" cy="42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524124" y="860881"/>
              <a:ext cx="1724025" cy="430887"/>
            </a:xfrm>
            <a:prstGeom prst="rect">
              <a:avLst/>
            </a:prstGeom>
            <a:noFill/>
          </p:spPr>
          <p:txBody>
            <a:bodyPr wrap="square" rtlCol="0">
              <a:spAutoFit/>
            </a:bodyPr>
            <a:lstStyle/>
            <a:p>
              <a:r>
                <a:rPr lang="zh-CN" altLang="en-US" sz="1100" dirty="0" smtClean="0"/>
                <a:t>基于轨迹数据的关系强度计算</a:t>
              </a:r>
              <a:endParaRPr lang="zh-CN" altLang="en-US" sz="1100" dirty="0"/>
            </a:p>
          </p:txBody>
        </p:sp>
        <p:sp>
          <p:nvSpPr>
            <p:cNvPr id="10" name="矩形 9"/>
            <p:cNvSpPr/>
            <p:nvPr/>
          </p:nvSpPr>
          <p:spPr>
            <a:xfrm>
              <a:off x="2433637" y="2238375"/>
              <a:ext cx="1905000" cy="42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24124" y="2238375"/>
              <a:ext cx="1724025" cy="430887"/>
            </a:xfrm>
            <a:prstGeom prst="rect">
              <a:avLst/>
            </a:prstGeom>
            <a:noFill/>
          </p:spPr>
          <p:txBody>
            <a:bodyPr wrap="square" rtlCol="0">
              <a:spAutoFit/>
            </a:bodyPr>
            <a:lstStyle/>
            <a:p>
              <a:r>
                <a:rPr lang="zh-CN" altLang="en-US" sz="1100" dirty="0" smtClean="0"/>
                <a:t>基于</a:t>
              </a:r>
              <a:r>
                <a:rPr lang="en-US" altLang="zh-CN" sz="1100" dirty="0" smtClean="0"/>
                <a:t>WiFi</a:t>
              </a:r>
              <a:r>
                <a:rPr lang="zh-CN" altLang="en-US" sz="1100" dirty="0" smtClean="0"/>
                <a:t>感知数据的关系强度计算</a:t>
              </a:r>
              <a:endParaRPr lang="zh-CN" altLang="en-US" sz="1100" dirty="0"/>
            </a:p>
          </p:txBody>
        </p:sp>
        <p:sp>
          <p:nvSpPr>
            <p:cNvPr id="12" name="矩形 11"/>
            <p:cNvSpPr/>
            <p:nvPr/>
          </p:nvSpPr>
          <p:spPr>
            <a:xfrm>
              <a:off x="2433637" y="3518357"/>
              <a:ext cx="1905000" cy="42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524124" y="3518357"/>
              <a:ext cx="1724025" cy="430887"/>
            </a:xfrm>
            <a:prstGeom prst="rect">
              <a:avLst/>
            </a:prstGeom>
            <a:noFill/>
          </p:spPr>
          <p:txBody>
            <a:bodyPr wrap="square" rtlCol="0">
              <a:spAutoFit/>
            </a:bodyPr>
            <a:lstStyle/>
            <a:p>
              <a:r>
                <a:rPr lang="zh-CN" altLang="en-US" sz="1100" dirty="0" smtClean="0"/>
                <a:t>基于蓝牙感知数据的关系强度计算</a:t>
              </a:r>
              <a:endParaRPr lang="zh-CN" altLang="en-US" sz="1100" dirty="0"/>
            </a:p>
          </p:txBody>
        </p:sp>
        <p:sp>
          <p:nvSpPr>
            <p:cNvPr id="14" name="等腰三角形 13"/>
            <p:cNvSpPr/>
            <p:nvPr/>
          </p:nvSpPr>
          <p:spPr>
            <a:xfrm rot="5400000">
              <a:off x="5105400" y="857596"/>
              <a:ext cx="504825" cy="4351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076824" y="959777"/>
              <a:ext cx="561975" cy="230832"/>
            </a:xfrm>
            <a:prstGeom prst="rect">
              <a:avLst/>
            </a:prstGeom>
            <a:noFill/>
          </p:spPr>
          <p:txBody>
            <a:bodyPr wrap="square" rtlCol="0">
              <a:spAutoFit/>
            </a:bodyPr>
            <a:lstStyle/>
            <a:p>
              <a:r>
                <a:rPr lang="zh-CN" altLang="en-US" sz="900" dirty="0"/>
                <a:t>权</a:t>
              </a:r>
              <a:r>
                <a:rPr lang="zh-CN" altLang="en-US" sz="900" dirty="0" smtClean="0"/>
                <a:t>值器</a:t>
              </a:r>
              <a:endParaRPr lang="zh-CN" altLang="en-US" sz="900" dirty="0"/>
            </a:p>
          </p:txBody>
        </p:sp>
        <p:sp>
          <p:nvSpPr>
            <p:cNvPr id="16" name="等腰三角形 15"/>
            <p:cNvSpPr/>
            <p:nvPr/>
          </p:nvSpPr>
          <p:spPr>
            <a:xfrm rot="5400000">
              <a:off x="5105399" y="2194736"/>
              <a:ext cx="504825" cy="4351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076823" y="2296917"/>
              <a:ext cx="561975" cy="230832"/>
            </a:xfrm>
            <a:prstGeom prst="rect">
              <a:avLst/>
            </a:prstGeom>
            <a:noFill/>
          </p:spPr>
          <p:txBody>
            <a:bodyPr wrap="square" rtlCol="0">
              <a:spAutoFit/>
            </a:bodyPr>
            <a:lstStyle/>
            <a:p>
              <a:r>
                <a:rPr lang="zh-CN" altLang="en-US" sz="900" dirty="0"/>
                <a:t>权</a:t>
              </a:r>
              <a:r>
                <a:rPr lang="zh-CN" altLang="en-US" sz="900" dirty="0" smtClean="0"/>
                <a:t>值器</a:t>
              </a:r>
              <a:endParaRPr lang="zh-CN" altLang="en-US" sz="900" dirty="0"/>
            </a:p>
          </p:txBody>
        </p:sp>
        <p:sp>
          <p:nvSpPr>
            <p:cNvPr id="18" name="等腰三角形 17"/>
            <p:cNvSpPr/>
            <p:nvPr/>
          </p:nvSpPr>
          <p:spPr>
            <a:xfrm rot="5400000">
              <a:off x="5026245" y="3531876"/>
              <a:ext cx="504825" cy="4351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997669" y="3634057"/>
              <a:ext cx="561975" cy="230832"/>
            </a:xfrm>
            <a:prstGeom prst="rect">
              <a:avLst/>
            </a:prstGeom>
            <a:noFill/>
          </p:spPr>
          <p:txBody>
            <a:bodyPr wrap="square" rtlCol="0">
              <a:spAutoFit/>
            </a:bodyPr>
            <a:lstStyle/>
            <a:p>
              <a:r>
                <a:rPr lang="zh-CN" altLang="en-US" sz="900" dirty="0"/>
                <a:t>权</a:t>
              </a:r>
              <a:r>
                <a:rPr lang="zh-CN" altLang="en-US" sz="900" dirty="0" smtClean="0"/>
                <a:t>值器</a:t>
              </a:r>
              <a:endParaRPr lang="zh-CN" altLang="en-US" sz="900" dirty="0"/>
            </a:p>
          </p:txBody>
        </p:sp>
        <p:sp>
          <p:nvSpPr>
            <p:cNvPr id="20" name="椭圆 19"/>
            <p:cNvSpPr/>
            <p:nvPr/>
          </p:nvSpPr>
          <p:spPr>
            <a:xfrm>
              <a:off x="6530863" y="2005771"/>
              <a:ext cx="708138" cy="708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159958" y="2196888"/>
              <a:ext cx="1724025" cy="42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159959" y="2274257"/>
              <a:ext cx="1724025" cy="307777"/>
            </a:xfrm>
            <a:prstGeom prst="rect">
              <a:avLst/>
            </a:prstGeom>
            <a:noFill/>
          </p:spPr>
          <p:txBody>
            <a:bodyPr wrap="square" rtlCol="0">
              <a:spAutoFit/>
            </a:bodyPr>
            <a:lstStyle/>
            <a:p>
              <a:pPr algn="ctr"/>
              <a:r>
                <a:rPr lang="zh-CN" altLang="en-US" sz="1400" dirty="0" smtClean="0"/>
                <a:t>关系强度计算结果</a:t>
              </a:r>
              <a:endParaRPr lang="zh-CN" altLang="en-US" sz="1400" dirty="0"/>
            </a:p>
          </p:txBody>
        </p:sp>
        <mc:AlternateContent xmlns:mc="http://schemas.openxmlformats.org/markup-compatibility/2006" xmlns:a14="http://schemas.microsoft.com/office/drawing/2010/main">
          <mc:Choice Requires="a14">
            <p:sp>
              <p:nvSpPr>
                <p:cNvPr id="23" name="矩形 22"/>
                <p:cNvSpPr/>
                <p:nvPr/>
              </p:nvSpPr>
              <p:spPr>
                <a:xfrm>
                  <a:off x="6599942" y="2005771"/>
                  <a:ext cx="639059" cy="7630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grow m:val="on"/>
                            <m:subHide m:val="on"/>
                            <m:supHide m:val="on"/>
                            <m:ctrlPr>
                              <a:rPr lang="zh-CN" altLang="en-US" i="1" smtClean="0">
                                <a:latin typeface="Cambria Math" panose="02040503050406030204" pitchFamily="18" charset="0"/>
                              </a:rPr>
                            </m:ctrlPr>
                          </m:naryPr>
                          <m:sub/>
                          <m:sup/>
                          <m:e>
                            <m:r>
                              <a:rPr lang="zh-CN" altLang="en-US" i="1">
                                <a:latin typeface="Cambria Math" panose="02040503050406030204" pitchFamily="18" charset="0"/>
                              </a:rPr>
                              <m:t>𝑓</m:t>
                            </m:r>
                          </m:e>
                        </m:nary>
                      </m:oMath>
                    </m:oMathPara>
                  </a14:m>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6599942" y="2005771"/>
                  <a:ext cx="639059" cy="763094"/>
                </a:xfrm>
                <a:prstGeom prst="rect">
                  <a:avLst/>
                </a:prstGeom>
                <a:blipFill>
                  <a:blip r:embed="rId4"/>
                  <a:stretch>
                    <a:fillRect/>
                  </a:stretch>
                </a:blipFill>
              </p:spPr>
              <p:txBody>
                <a:bodyPr/>
                <a:lstStyle/>
                <a:p>
                  <a:r>
                    <a:rPr lang="zh-CN" altLang="en-US">
                      <a:noFill/>
                    </a:rPr>
                    <a:t> </a:t>
                  </a:r>
                </a:p>
              </p:txBody>
            </p:sp>
          </mc:Fallback>
        </mc:AlternateContent>
        <p:cxnSp>
          <p:nvCxnSpPr>
            <p:cNvPr id="24" name="直接箭头连接符 23"/>
            <p:cNvCxnSpPr>
              <a:stCxn id="7" idx="3"/>
              <a:endCxn id="8" idx="1"/>
            </p:cNvCxnSpPr>
            <p:nvPr/>
          </p:nvCxnSpPr>
          <p:spPr>
            <a:xfrm flipV="1">
              <a:off x="1938015" y="1075194"/>
              <a:ext cx="495622" cy="13771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直接箭头连接符 24"/>
            <p:cNvCxnSpPr>
              <a:stCxn id="7" idx="3"/>
              <a:endCxn id="10" idx="1"/>
            </p:cNvCxnSpPr>
            <p:nvPr/>
          </p:nvCxnSpPr>
          <p:spPr>
            <a:xfrm>
              <a:off x="1938015" y="2452360"/>
              <a:ext cx="495622" cy="3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直接箭头连接符 25"/>
            <p:cNvCxnSpPr>
              <a:stCxn id="7" idx="3"/>
              <a:endCxn id="12" idx="1"/>
            </p:cNvCxnSpPr>
            <p:nvPr/>
          </p:nvCxnSpPr>
          <p:spPr>
            <a:xfrm>
              <a:off x="1938015" y="2452360"/>
              <a:ext cx="495622" cy="12803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直接箭头连接符 26"/>
            <p:cNvCxnSpPr>
              <a:endCxn id="15" idx="1"/>
            </p:cNvCxnSpPr>
            <p:nvPr/>
          </p:nvCxnSpPr>
          <p:spPr>
            <a:xfrm>
              <a:off x="4338636" y="1066099"/>
              <a:ext cx="738188" cy="90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直接箭头连接符 27"/>
            <p:cNvCxnSpPr/>
            <p:nvPr/>
          </p:nvCxnSpPr>
          <p:spPr>
            <a:xfrm>
              <a:off x="4338636" y="2456400"/>
              <a:ext cx="738188" cy="90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直接箭头连接符 28"/>
            <p:cNvCxnSpPr/>
            <p:nvPr/>
          </p:nvCxnSpPr>
          <p:spPr>
            <a:xfrm>
              <a:off x="4311540" y="3749473"/>
              <a:ext cx="738188" cy="90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直接箭头连接符 29"/>
            <p:cNvCxnSpPr>
              <a:stCxn id="15" idx="3"/>
              <a:endCxn id="20" idx="2"/>
            </p:cNvCxnSpPr>
            <p:nvPr/>
          </p:nvCxnSpPr>
          <p:spPr>
            <a:xfrm>
              <a:off x="5638799" y="1075193"/>
              <a:ext cx="892064" cy="128464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直接箭头连接符 30"/>
            <p:cNvCxnSpPr>
              <a:stCxn id="17" idx="3"/>
            </p:cNvCxnSpPr>
            <p:nvPr/>
          </p:nvCxnSpPr>
          <p:spPr>
            <a:xfrm>
              <a:off x="5638798" y="2412333"/>
              <a:ext cx="828675" cy="67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直接箭头连接符 31"/>
            <p:cNvCxnSpPr>
              <a:stCxn id="19" idx="3"/>
            </p:cNvCxnSpPr>
            <p:nvPr/>
          </p:nvCxnSpPr>
          <p:spPr>
            <a:xfrm flipV="1">
              <a:off x="5559644" y="2460947"/>
              <a:ext cx="920957" cy="1288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直接箭头连接符 32"/>
            <p:cNvCxnSpPr/>
            <p:nvPr/>
          </p:nvCxnSpPr>
          <p:spPr>
            <a:xfrm>
              <a:off x="7263075" y="2356460"/>
              <a:ext cx="828675" cy="67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2483516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1093659" y="1076325"/>
            <a:ext cx="3805220" cy="5626943"/>
          </a:xfrm>
          <a:prstGeom prst="rect">
            <a:avLst/>
          </a:prstGeom>
        </p:spPr>
      </p:pic>
      <p:pic>
        <p:nvPicPr>
          <p:cNvPr id="6" name="图片 5"/>
          <p:cNvPicPr>
            <a:picLocks noChangeAspect="1"/>
          </p:cNvPicPr>
          <p:nvPr/>
        </p:nvPicPr>
        <p:blipFill>
          <a:blip r:embed="rId4"/>
          <a:stretch>
            <a:fillRect/>
          </a:stretch>
        </p:blipFill>
        <p:spPr>
          <a:xfrm>
            <a:off x="5352833" y="1986416"/>
            <a:ext cx="6696601" cy="3806760"/>
          </a:xfrm>
          <a:prstGeom prst="rect">
            <a:avLst/>
          </a:prstGeom>
        </p:spPr>
      </p:pic>
      <p:sp>
        <p:nvSpPr>
          <p:cNvPr id="8" name="右箭头 7"/>
          <p:cNvSpPr/>
          <p:nvPr/>
        </p:nvSpPr>
        <p:spPr>
          <a:xfrm>
            <a:off x="4521192" y="3577646"/>
            <a:ext cx="755374" cy="44259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8230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我们采用基于序列熵的计算序列</a:t>
            </a:r>
            <a:r>
              <a:rPr lang="en-US" altLang="zh-CN" sz="2000" dirty="0" err="1" smtClean="0">
                <a:latin typeface="Adobe 楷体 Std R" panose="02020400000000000000" pitchFamily="18" charset="-122"/>
                <a:ea typeface="Adobe 楷体 Std R" panose="02020400000000000000" pitchFamily="18" charset="-122"/>
              </a:rPr>
              <a:t>rsq_t</a:t>
            </a:r>
            <a:r>
              <a:rPr lang="en-US" altLang="zh-CN" sz="2000" dirty="0" smtClean="0">
                <a:latin typeface="Adobe 楷体 Std R" panose="02020400000000000000" pitchFamily="18" charset="-122"/>
                <a:ea typeface="Adobe 楷体 Std R" panose="02020400000000000000" pitchFamily="18" charset="-122"/>
              </a:rPr>
              <a:t> </a:t>
            </a:r>
            <a:r>
              <a:rPr lang="zh-CN" altLang="en-US" sz="2000" dirty="0" smtClean="0">
                <a:latin typeface="Adobe 楷体 Std R" panose="02020400000000000000" pitchFamily="18" charset="-122"/>
                <a:ea typeface="Adobe 楷体 Std R" panose="02020400000000000000" pitchFamily="18" charset="-122"/>
              </a:rPr>
              <a:t>和序列</a:t>
            </a:r>
            <a:r>
              <a:rPr lang="en-US" altLang="zh-CN" sz="2000" dirty="0" err="1" smtClean="0">
                <a:latin typeface="Adobe 楷体 Std R" panose="02020400000000000000" pitchFamily="18" charset="-122"/>
                <a:ea typeface="Adobe 楷体 Std R" panose="02020400000000000000" pitchFamily="18" charset="-122"/>
              </a:rPr>
              <a:t>rsq_m</a:t>
            </a:r>
            <a:r>
              <a:rPr lang="en-US" altLang="zh-CN" sz="2000" dirty="0" smtClean="0">
                <a:latin typeface="Adobe 楷体 Std R" panose="02020400000000000000" pitchFamily="18" charset="-122"/>
                <a:ea typeface="Adobe 楷体 Std R" panose="02020400000000000000" pitchFamily="18" charset="-122"/>
              </a:rPr>
              <a:t> </a:t>
            </a:r>
            <a:r>
              <a:rPr lang="zh-CN" altLang="en-US" sz="2000" dirty="0" smtClean="0">
                <a:latin typeface="Adobe 楷体 Std R" panose="02020400000000000000" pitchFamily="18" charset="-122"/>
                <a:ea typeface="Adobe 楷体 Std R" panose="02020400000000000000" pitchFamily="18" charset="-122"/>
              </a:rPr>
              <a:t>的全局一致性度量方法</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762" y="2381042"/>
            <a:ext cx="7026551" cy="697187"/>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9641243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a:t>
            </a:r>
            <a:r>
              <a:rPr lang="zh-CN" altLang="en-US" sz="4000" dirty="0" smtClean="0">
                <a:latin typeface="Adobe 楷体 Std R" panose="02020400000000000000" pitchFamily="18" charset="-122"/>
                <a:ea typeface="Adobe 楷体 Std R" panose="02020400000000000000" pitchFamily="18" charset="-122"/>
              </a:rPr>
              <a:t>结果</a:t>
            </a:r>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2"/>
          <a:stretch>
            <a:fillRect/>
          </a:stretch>
        </p:blipFill>
        <p:spPr>
          <a:xfrm>
            <a:off x="1524001" y="1076325"/>
            <a:ext cx="2878583" cy="2160000"/>
          </a:xfrm>
          <a:prstGeom prst="rect">
            <a:avLst/>
          </a:prstGeom>
        </p:spPr>
      </p:pic>
      <p:pic>
        <p:nvPicPr>
          <p:cNvPr id="5" name="图片 4"/>
          <p:cNvPicPr>
            <a:picLocks noChangeAspect="1"/>
          </p:cNvPicPr>
          <p:nvPr/>
        </p:nvPicPr>
        <p:blipFill>
          <a:blip r:embed="rId3"/>
          <a:stretch>
            <a:fillRect/>
          </a:stretch>
        </p:blipFill>
        <p:spPr>
          <a:xfrm>
            <a:off x="6627743"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pic>
        <p:nvPicPr>
          <p:cNvPr id="8" name="图片 7"/>
          <p:cNvPicPr>
            <a:picLocks noChangeAspect="1"/>
          </p:cNvPicPr>
          <p:nvPr/>
        </p:nvPicPr>
        <p:blipFill>
          <a:blip r:embed="rId5"/>
          <a:stretch>
            <a:fillRect/>
          </a:stretch>
        </p:blipFill>
        <p:spPr>
          <a:xfrm>
            <a:off x="6627743"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313543" y="3236325"/>
            <a:ext cx="1733550" cy="276999"/>
          </a:xfrm>
          <a:prstGeom prst="rect">
            <a:avLst/>
          </a:prstGeom>
          <a:noFill/>
        </p:spPr>
        <p:txBody>
          <a:bodyPr wrap="square" rtlCol="0">
            <a:spAutoFit/>
          </a:bodyPr>
          <a:lstStyle/>
          <a:p>
            <a:pPr algn="ctr"/>
            <a:r>
              <a:rPr lang="zh-CN" altLang="en-US" sz="1200" dirty="0" smtClean="0"/>
              <a:t>中值滤波</a:t>
            </a:r>
            <a:endParaRPr lang="zh-CN" altLang="en-US" sz="1200" dirty="0"/>
          </a:p>
        </p:txBody>
      </p:sp>
      <p:sp>
        <p:nvSpPr>
          <p:cNvPr id="12" name="文本框 11"/>
          <p:cNvSpPr txBox="1"/>
          <p:nvPr/>
        </p:nvSpPr>
        <p:spPr>
          <a:xfrm>
            <a:off x="7313543" y="5904724"/>
            <a:ext cx="1733550" cy="276999"/>
          </a:xfrm>
          <a:prstGeom prst="rect">
            <a:avLst/>
          </a:prstGeom>
          <a:noFill/>
        </p:spPr>
        <p:txBody>
          <a:bodyPr wrap="square" rtlCol="0">
            <a:spAutoFit/>
          </a:bodyPr>
          <a:lstStyle/>
          <a:p>
            <a:pPr algn="ctr"/>
            <a:r>
              <a:rPr lang="zh-CN" altLang="en-US" sz="1200" dirty="0" smtClean="0"/>
              <a:t>中值滤波</a:t>
            </a:r>
            <a:endParaRPr lang="zh-CN" altLang="en-US" sz="1200" dirty="0"/>
          </a:p>
        </p:txBody>
      </p:sp>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403816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实验结果</a:t>
            </a:r>
          </a:p>
          <a:p>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1524001"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124700" y="3236325"/>
            <a:ext cx="1733550" cy="276999"/>
          </a:xfrm>
          <a:prstGeom prst="rect">
            <a:avLst/>
          </a:prstGeom>
          <a:noFill/>
        </p:spPr>
        <p:txBody>
          <a:bodyPr wrap="square" rtlCol="0">
            <a:spAutoFit/>
          </a:bodyPr>
          <a:lstStyle/>
          <a:p>
            <a:pPr algn="ctr"/>
            <a:r>
              <a:rPr lang="zh-CN" altLang="en-US" sz="1200" dirty="0"/>
              <a:t>均</a:t>
            </a:r>
            <a:r>
              <a:rPr lang="zh-CN" altLang="en-US" sz="1200" dirty="0" smtClean="0"/>
              <a:t>值滤波</a:t>
            </a:r>
            <a:endParaRPr lang="zh-CN" altLang="en-US" sz="1200" dirty="0"/>
          </a:p>
        </p:txBody>
      </p:sp>
      <p:sp>
        <p:nvSpPr>
          <p:cNvPr id="12" name="文本框 11"/>
          <p:cNvSpPr txBox="1"/>
          <p:nvPr/>
        </p:nvSpPr>
        <p:spPr>
          <a:xfrm>
            <a:off x="7124700" y="5904724"/>
            <a:ext cx="1733550" cy="276999"/>
          </a:xfrm>
          <a:prstGeom prst="rect">
            <a:avLst/>
          </a:prstGeom>
          <a:noFill/>
        </p:spPr>
        <p:txBody>
          <a:bodyPr wrap="square" rtlCol="0">
            <a:spAutoFit/>
          </a:bodyPr>
          <a:lstStyle/>
          <a:p>
            <a:pPr algn="ctr"/>
            <a:r>
              <a:rPr lang="zh-CN" altLang="en-US" sz="1200" dirty="0" smtClean="0"/>
              <a:t>均值滤波</a:t>
            </a:r>
            <a:endParaRPr lang="zh-CN" altLang="en-US" sz="1200" dirty="0"/>
          </a:p>
        </p:txBody>
      </p:sp>
      <p:pic>
        <p:nvPicPr>
          <p:cNvPr id="3" name="图片 2"/>
          <p:cNvPicPr>
            <a:picLocks noChangeAspect="1"/>
          </p:cNvPicPr>
          <p:nvPr/>
        </p:nvPicPr>
        <p:blipFill>
          <a:blip r:embed="rId5"/>
          <a:stretch>
            <a:fillRect/>
          </a:stretch>
        </p:blipFill>
        <p:spPr>
          <a:xfrm>
            <a:off x="6676350" y="1076325"/>
            <a:ext cx="2878583" cy="2160000"/>
          </a:xfrm>
          <a:prstGeom prst="rect">
            <a:avLst/>
          </a:prstGeom>
        </p:spPr>
      </p:pic>
      <p:pic>
        <p:nvPicPr>
          <p:cNvPr id="6" name="图片 5"/>
          <p:cNvPicPr>
            <a:picLocks noChangeAspect="1"/>
          </p:cNvPicPr>
          <p:nvPr/>
        </p:nvPicPr>
        <p:blipFill>
          <a:blip r:embed="rId6"/>
          <a:stretch>
            <a:fillRect/>
          </a:stretch>
        </p:blipFill>
        <p:spPr>
          <a:xfrm>
            <a:off x="6676349" y="3629024"/>
            <a:ext cx="2878583" cy="2160000"/>
          </a:xfrm>
          <a:prstGeom prst="rect">
            <a:avLst/>
          </a:prstGeom>
        </p:spPr>
      </p:pic>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67850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实验结果</a:t>
            </a:r>
          </a:p>
          <a:p>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1524001"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248525" y="3236325"/>
            <a:ext cx="1733550" cy="276999"/>
          </a:xfrm>
          <a:prstGeom prst="rect">
            <a:avLst/>
          </a:prstGeom>
          <a:noFill/>
        </p:spPr>
        <p:txBody>
          <a:bodyPr wrap="square" rtlCol="0">
            <a:spAutoFit/>
          </a:bodyPr>
          <a:lstStyle/>
          <a:p>
            <a:pPr algn="ctr"/>
            <a:r>
              <a:rPr lang="zh-CN" altLang="en-US" sz="1200" dirty="0" smtClean="0"/>
              <a:t>时间片卡尔曼滤波</a:t>
            </a:r>
            <a:endParaRPr lang="zh-CN" altLang="en-US" sz="1200" dirty="0"/>
          </a:p>
        </p:txBody>
      </p:sp>
      <p:pic>
        <p:nvPicPr>
          <p:cNvPr id="5" name="图片 4"/>
          <p:cNvPicPr>
            <a:picLocks noChangeAspect="1"/>
          </p:cNvPicPr>
          <p:nvPr/>
        </p:nvPicPr>
        <p:blipFill>
          <a:blip r:embed="rId5"/>
          <a:stretch>
            <a:fillRect/>
          </a:stretch>
        </p:blipFill>
        <p:spPr>
          <a:xfrm>
            <a:off x="6743025" y="1076325"/>
            <a:ext cx="2878583" cy="2160000"/>
          </a:xfrm>
          <a:prstGeom prst="rect">
            <a:avLst/>
          </a:prstGeom>
        </p:spPr>
      </p:pic>
      <p:pic>
        <p:nvPicPr>
          <p:cNvPr id="8" name="图片 7"/>
          <p:cNvPicPr>
            <a:picLocks noChangeAspect="1"/>
          </p:cNvPicPr>
          <p:nvPr/>
        </p:nvPicPr>
        <p:blipFill>
          <a:blip r:embed="rId6"/>
          <a:stretch>
            <a:fillRect/>
          </a:stretch>
        </p:blipFill>
        <p:spPr>
          <a:xfrm>
            <a:off x="6743024" y="3637773"/>
            <a:ext cx="2878583" cy="2160000"/>
          </a:xfrm>
          <a:prstGeom prst="rect">
            <a:avLst/>
          </a:prstGeom>
        </p:spPr>
      </p:pic>
      <p:sp>
        <p:nvSpPr>
          <p:cNvPr id="13" name="文本框 12"/>
          <p:cNvSpPr txBox="1"/>
          <p:nvPr/>
        </p:nvSpPr>
        <p:spPr>
          <a:xfrm>
            <a:off x="7315540" y="5797773"/>
            <a:ext cx="1733550" cy="276999"/>
          </a:xfrm>
          <a:prstGeom prst="rect">
            <a:avLst/>
          </a:prstGeom>
          <a:noFill/>
        </p:spPr>
        <p:txBody>
          <a:bodyPr wrap="square" rtlCol="0">
            <a:spAutoFit/>
          </a:bodyPr>
          <a:lstStyle/>
          <a:p>
            <a:pPr algn="ctr"/>
            <a:r>
              <a:rPr lang="zh-CN" altLang="en-US" sz="1200" dirty="0" smtClean="0"/>
              <a:t>时间片卡尔曼滤波</a:t>
            </a:r>
            <a:endParaRPr lang="zh-CN" altLang="en-US" sz="1200" dirty="0"/>
          </a:p>
        </p:txBody>
      </p:sp>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04119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实验结果</a:t>
            </a:r>
          </a:p>
        </p:txBody>
      </p:sp>
      <p:pic>
        <p:nvPicPr>
          <p:cNvPr id="3" name="图片 2"/>
          <p:cNvPicPr>
            <a:picLocks noChangeAspect="1"/>
          </p:cNvPicPr>
          <p:nvPr/>
        </p:nvPicPr>
        <p:blipFill>
          <a:blip r:embed="rId3"/>
          <a:stretch>
            <a:fillRect/>
          </a:stretch>
        </p:blipFill>
        <p:spPr>
          <a:xfrm>
            <a:off x="1656675" y="1209674"/>
            <a:ext cx="2878583" cy="2160000"/>
          </a:xfrm>
          <a:prstGeom prst="rect">
            <a:avLst/>
          </a:prstGeom>
        </p:spPr>
      </p:pic>
      <p:pic>
        <p:nvPicPr>
          <p:cNvPr id="4" name="图片 3"/>
          <p:cNvPicPr>
            <a:picLocks noChangeAspect="1"/>
          </p:cNvPicPr>
          <p:nvPr/>
        </p:nvPicPr>
        <p:blipFill>
          <a:blip r:embed="rId4"/>
          <a:stretch>
            <a:fillRect/>
          </a:stretch>
        </p:blipFill>
        <p:spPr>
          <a:xfrm>
            <a:off x="6342975" y="1209674"/>
            <a:ext cx="2878583" cy="2160000"/>
          </a:xfrm>
          <a:prstGeom prst="rect">
            <a:avLst/>
          </a:prstGeom>
        </p:spPr>
      </p:pic>
      <p:pic>
        <p:nvPicPr>
          <p:cNvPr id="5" name="图片 4"/>
          <p:cNvPicPr>
            <a:picLocks noChangeAspect="1"/>
          </p:cNvPicPr>
          <p:nvPr/>
        </p:nvPicPr>
        <p:blipFill>
          <a:blip r:embed="rId5"/>
          <a:stretch>
            <a:fillRect/>
          </a:stretch>
        </p:blipFill>
        <p:spPr>
          <a:xfrm>
            <a:off x="1656674" y="3629024"/>
            <a:ext cx="2878583" cy="2160000"/>
          </a:xfrm>
          <a:prstGeom prst="rect">
            <a:avLst/>
          </a:prstGeom>
        </p:spPr>
      </p:pic>
      <p:pic>
        <p:nvPicPr>
          <p:cNvPr id="6" name="图片 5"/>
          <p:cNvPicPr>
            <a:picLocks noChangeAspect="1"/>
          </p:cNvPicPr>
          <p:nvPr/>
        </p:nvPicPr>
        <p:blipFill>
          <a:blip r:embed="rId6"/>
          <a:stretch>
            <a:fillRect/>
          </a:stretch>
        </p:blipFill>
        <p:spPr>
          <a:xfrm>
            <a:off x="6342975" y="3714749"/>
            <a:ext cx="2878583" cy="2160000"/>
          </a:xfrm>
          <a:prstGeom prst="rect">
            <a:avLst/>
          </a:prstGeom>
        </p:spPr>
      </p:pic>
      <p:sp>
        <p:nvSpPr>
          <p:cNvPr id="9" name="文本框 8"/>
          <p:cNvSpPr txBox="1"/>
          <p:nvPr/>
        </p:nvSpPr>
        <p:spPr>
          <a:xfrm>
            <a:off x="2229189" y="3264462"/>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229188" y="5769199"/>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2" name="文本框 11"/>
          <p:cNvSpPr txBox="1"/>
          <p:nvPr/>
        </p:nvSpPr>
        <p:spPr>
          <a:xfrm>
            <a:off x="6915491" y="3352025"/>
            <a:ext cx="1733550" cy="276999"/>
          </a:xfrm>
          <a:prstGeom prst="rect">
            <a:avLst/>
          </a:prstGeom>
          <a:noFill/>
        </p:spPr>
        <p:txBody>
          <a:bodyPr wrap="square" rtlCol="0">
            <a:spAutoFit/>
          </a:bodyPr>
          <a:lstStyle/>
          <a:p>
            <a:pPr algn="ctr"/>
            <a:r>
              <a:rPr lang="en-US" altLang="zh-CN" sz="1200" dirty="0" smtClean="0"/>
              <a:t>K-means k=5</a:t>
            </a:r>
            <a:endParaRPr lang="zh-CN" altLang="en-US" sz="1200" dirty="0"/>
          </a:p>
        </p:txBody>
      </p:sp>
      <p:sp>
        <p:nvSpPr>
          <p:cNvPr id="13" name="文本框 12"/>
          <p:cNvSpPr txBox="1"/>
          <p:nvPr/>
        </p:nvSpPr>
        <p:spPr>
          <a:xfrm>
            <a:off x="6915491" y="5884274"/>
            <a:ext cx="1733550" cy="276999"/>
          </a:xfrm>
          <a:prstGeom prst="rect">
            <a:avLst/>
          </a:prstGeom>
          <a:noFill/>
        </p:spPr>
        <p:txBody>
          <a:bodyPr wrap="square" rtlCol="0">
            <a:spAutoFit/>
          </a:bodyPr>
          <a:lstStyle/>
          <a:p>
            <a:pPr algn="ctr"/>
            <a:r>
              <a:rPr lang="en-US" altLang="zh-CN" sz="1200" dirty="0" smtClean="0"/>
              <a:t>DJ-Cluster </a:t>
            </a:r>
            <a:r>
              <a:rPr lang="zh-CN" altLang="en-US" sz="1200" dirty="0" smtClean="0"/>
              <a:t>聚类结果</a:t>
            </a:r>
            <a:endParaRPr lang="zh-CN" altLang="en-US" sz="1200" dirty="0"/>
          </a:p>
        </p:txBody>
      </p:sp>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74641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dirty="0" smtClean="0">
                <a:latin typeface="Adobe 黑体 Std R" panose="020B0400000000000000" pitchFamily="34" charset="-122"/>
                <a:ea typeface="Adobe 黑体 Std R" panose="020B0400000000000000" pitchFamily="34" charset="-122"/>
              </a:rPr>
              <a:t>丰富的传感器支持</a:t>
            </a:r>
            <a:endParaRPr lang="en-US" altLang="zh-CN" dirty="0" smtClean="0">
              <a:latin typeface="Adobe 黑体 Std R" panose="020B0400000000000000" pitchFamily="34" charset="-122"/>
              <a:ea typeface="Adobe 黑体 Std R" panose="020B0400000000000000" pitchFamily="34" charset="-122"/>
            </a:endParaRPr>
          </a:p>
          <a:p>
            <a:pPr lvl="1"/>
            <a:r>
              <a:rPr lang="zh-CN" altLang="en-US" sz="2000" spc="80" dirty="0" smtClean="0">
                <a:latin typeface="楷体"/>
                <a:cs typeface="楷体"/>
              </a:rPr>
              <a:t>越来越多的传感器被集成到智能手机中，使得智能手机能够获取更加丰富的感知上下文信息</a:t>
            </a:r>
            <a:r>
              <a:rPr lang="zh-CN" altLang="en-US" sz="2000" spc="25" dirty="0" smtClean="0">
                <a:latin typeface="楷体"/>
                <a:cs typeface="楷体"/>
              </a:rPr>
              <a:t>。</a:t>
            </a:r>
            <a:endParaRPr lang="zh-CN" altLang="en-US" sz="2000" dirty="0" smtClean="0">
              <a:latin typeface="楷体"/>
              <a:cs typeface="楷体"/>
            </a:endParaRPr>
          </a:p>
          <a:p>
            <a:pPr marL="457200" lvl="1" indent="0">
              <a:buNone/>
            </a:pPr>
            <a:endParaRPr lang="zh-CN" altLang="en-US" sz="1600" dirty="0" smtClean="0">
              <a:latin typeface="楷体"/>
              <a:cs typeface="楷体"/>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7" name="object 8"/>
          <p:cNvSpPr/>
          <p:nvPr/>
        </p:nvSpPr>
        <p:spPr>
          <a:xfrm>
            <a:off x="2623848" y="2342906"/>
            <a:ext cx="6500273" cy="3427089"/>
          </a:xfrm>
          <a:prstGeom prst="rect">
            <a:avLst/>
          </a:prstGeom>
          <a:blipFill>
            <a:blip r:embed="rId4" cstate="print"/>
            <a:stretch>
              <a:fillRect/>
            </a:stretch>
          </a:blipFill>
        </p:spPr>
        <p:txBody>
          <a:bodyPr wrap="square" lIns="0" tIns="0" rIns="0" bIns="0" rtlCol="0"/>
          <a:lstStyle/>
          <a:p>
            <a:pPr algn="ctr"/>
            <a:endParaRPr dirty="0"/>
          </a:p>
        </p:txBody>
      </p:sp>
    </p:spTree>
    <p:extLst>
      <p:ext uri="{BB962C8B-B14F-4D97-AF65-F5344CB8AC3E}">
        <p14:creationId xmlns:p14="http://schemas.microsoft.com/office/powerpoint/2010/main" val="3603925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轨迹处理</a:t>
            </a:r>
            <a:r>
              <a:rPr lang="en-US" altLang="zh-CN" sz="4000" dirty="0" smtClean="0">
                <a:latin typeface="Adobe 楷体 Std R" panose="02020400000000000000" pitchFamily="18" charset="-122"/>
                <a:ea typeface="Adobe 楷体 Std R" panose="02020400000000000000" pitchFamily="18" charset="-122"/>
              </a:rPr>
              <a:t>-</a:t>
            </a:r>
            <a:r>
              <a:rPr lang="zh-CN" altLang="en-US" sz="4000" dirty="0" smtClean="0">
                <a:latin typeface="Adobe 楷体 Std R" panose="02020400000000000000" pitchFamily="18" charset="-122"/>
                <a:ea typeface="Adobe 楷体 Std R" panose="02020400000000000000" pitchFamily="18" charset="-122"/>
              </a:rPr>
              <a:t>位置点聚类</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3"/>
          <a:stretch>
            <a:fillRect/>
          </a:stretch>
        </p:blipFill>
        <p:spPr>
          <a:xfrm>
            <a:off x="1656672" y="1122111"/>
            <a:ext cx="2878583" cy="2160000"/>
          </a:xfrm>
          <a:prstGeom prst="rect">
            <a:avLst/>
          </a:prstGeom>
        </p:spPr>
      </p:pic>
      <p:pic>
        <p:nvPicPr>
          <p:cNvPr id="5" name="图片 4"/>
          <p:cNvPicPr>
            <a:picLocks noChangeAspect="1"/>
          </p:cNvPicPr>
          <p:nvPr/>
        </p:nvPicPr>
        <p:blipFill>
          <a:blip r:embed="rId4"/>
          <a:stretch>
            <a:fillRect/>
          </a:stretch>
        </p:blipFill>
        <p:spPr>
          <a:xfrm>
            <a:off x="6425387" y="1122111"/>
            <a:ext cx="2878583" cy="2160000"/>
          </a:xfrm>
          <a:prstGeom prst="rect">
            <a:avLst/>
          </a:prstGeom>
        </p:spPr>
      </p:pic>
      <p:sp>
        <p:nvSpPr>
          <p:cNvPr id="8" name="文本框 7"/>
          <p:cNvSpPr txBox="1"/>
          <p:nvPr/>
        </p:nvSpPr>
        <p:spPr>
          <a:xfrm>
            <a:off x="2229189" y="3264462"/>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9" name="文本框 8"/>
          <p:cNvSpPr txBox="1"/>
          <p:nvPr/>
        </p:nvSpPr>
        <p:spPr>
          <a:xfrm>
            <a:off x="6997903" y="3334772"/>
            <a:ext cx="1733550" cy="276999"/>
          </a:xfrm>
          <a:prstGeom prst="rect">
            <a:avLst/>
          </a:prstGeom>
          <a:noFill/>
        </p:spPr>
        <p:txBody>
          <a:bodyPr wrap="square" rtlCol="0">
            <a:spAutoFit/>
          </a:bodyPr>
          <a:lstStyle/>
          <a:p>
            <a:pPr algn="ctr"/>
            <a:r>
              <a:rPr lang="zh-CN" altLang="en-US" sz="1200" dirty="0" smtClean="0"/>
              <a:t>改进密度聚类结果</a:t>
            </a:r>
            <a:endParaRPr lang="zh-CN" altLang="en-US" sz="1200" dirty="0"/>
          </a:p>
        </p:txBody>
      </p:sp>
      <p:pic>
        <p:nvPicPr>
          <p:cNvPr id="10" name="图片 9"/>
          <p:cNvPicPr>
            <a:picLocks noChangeAspect="1"/>
          </p:cNvPicPr>
          <p:nvPr/>
        </p:nvPicPr>
        <p:blipFill>
          <a:blip r:embed="rId5"/>
          <a:stretch>
            <a:fillRect/>
          </a:stretch>
        </p:blipFill>
        <p:spPr>
          <a:xfrm>
            <a:off x="1656671" y="3763616"/>
            <a:ext cx="2878583" cy="2160000"/>
          </a:xfrm>
          <a:prstGeom prst="rect">
            <a:avLst/>
          </a:prstGeom>
        </p:spPr>
      </p:pic>
      <p:pic>
        <p:nvPicPr>
          <p:cNvPr id="11" name="图片 10"/>
          <p:cNvPicPr>
            <a:picLocks noChangeAspect="1"/>
          </p:cNvPicPr>
          <p:nvPr/>
        </p:nvPicPr>
        <p:blipFill>
          <a:blip r:embed="rId6"/>
          <a:stretch>
            <a:fillRect/>
          </a:stretch>
        </p:blipFill>
        <p:spPr>
          <a:xfrm>
            <a:off x="6425387" y="3807874"/>
            <a:ext cx="2878583" cy="2160000"/>
          </a:xfrm>
          <a:prstGeom prst="rect">
            <a:avLst/>
          </a:prstGeom>
        </p:spPr>
      </p:pic>
      <p:sp>
        <p:nvSpPr>
          <p:cNvPr id="12" name="文本框 11"/>
          <p:cNvSpPr txBox="1"/>
          <p:nvPr/>
        </p:nvSpPr>
        <p:spPr>
          <a:xfrm>
            <a:off x="2229189" y="5988939"/>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3" name="文本框 12"/>
          <p:cNvSpPr txBox="1"/>
          <p:nvPr/>
        </p:nvSpPr>
        <p:spPr>
          <a:xfrm>
            <a:off x="6997903" y="6059249"/>
            <a:ext cx="1733550" cy="276999"/>
          </a:xfrm>
          <a:prstGeom prst="rect">
            <a:avLst/>
          </a:prstGeom>
          <a:noFill/>
        </p:spPr>
        <p:txBody>
          <a:bodyPr wrap="square" rtlCol="0">
            <a:spAutoFit/>
          </a:bodyPr>
          <a:lstStyle/>
          <a:p>
            <a:pPr algn="ctr"/>
            <a:r>
              <a:rPr lang="zh-CN" altLang="en-US" sz="1200" dirty="0" smtClean="0"/>
              <a:t>改进密度聚类结果</a:t>
            </a:r>
            <a:endParaRPr lang="zh-CN" altLang="en-US" sz="1200" dirty="0"/>
          </a:p>
        </p:txBody>
      </p:sp>
    </p:spTree>
    <p:extLst>
      <p:ext uri="{BB962C8B-B14F-4D97-AF65-F5344CB8AC3E}">
        <p14:creationId xmlns:p14="http://schemas.microsoft.com/office/powerpoint/2010/main" val="191272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graphicFrame>
        <p:nvGraphicFramePr>
          <p:cNvPr id="8" name="图表 7"/>
          <p:cNvGraphicFramePr/>
          <p:nvPr>
            <p:extLst>
              <p:ext uri="{D42A27DB-BD31-4B8C-83A1-F6EECF244321}">
                <p14:modId xmlns:p14="http://schemas.microsoft.com/office/powerpoint/2010/main" val="1693039872"/>
              </p:ext>
            </p:extLst>
          </p:nvPr>
        </p:nvGraphicFramePr>
        <p:xfrm>
          <a:off x="761015" y="1054979"/>
          <a:ext cx="5552189" cy="3663889"/>
        </p:xfrm>
        <a:graphic>
          <a:graphicData uri="http://schemas.openxmlformats.org/drawingml/2006/chart">
            <c:chart xmlns:c="http://schemas.openxmlformats.org/drawingml/2006/chart" xmlns:r="http://schemas.openxmlformats.org/officeDocument/2006/relationships" r:id="rId3"/>
          </a:graphicData>
        </a:graphic>
      </p:graphicFrame>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3" name="图片 2"/>
          <p:cNvPicPr>
            <a:picLocks noChangeAspect="1"/>
          </p:cNvPicPr>
          <p:nvPr/>
        </p:nvPicPr>
        <p:blipFill>
          <a:blip r:embed="rId5"/>
          <a:stretch>
            <a:fillRect/>
          </a:stretch>
        </p:blipFill>
        <p:spPr>
          <a:xfrm>
            <a:off x="1074818" y="4834980"/>
            <a:ext cx="4779444" cy="1789749"/>
          </a:xfrm>
          <a:prstGeom prst="rect">
            <a:avLst/>
          </a:prstGeom>
        </p:spPr>
      </p:pic>
      <p:pic>
        <p:nvPicPr>
          <p:cNvPr id="4" name="图片 3"/>
          <p:cNvPicPr>
            <a:picLocks noChangeAspect="1"/>
          </p:cNvPicPr>
          <p:nvPr/>
        </p:nvPicPr>
        <p:blipFill>
          <a:blip r:embed="rId6"/>
          <a:stretch>
            <a:fillRect/>
          </a:stretch>
        </p:blipFill>
        <p:spPr>
          <a:xfrm>
            <a:off x="6559568" y="365126"/>
            <a:ext cx="5426968" cy="5560418"/>
          </a:xfrm>
          <a:prstGeom prst="rect">
            <a:avLst/>
          </a:prstGeom>
        </p:spPr>
      </p:pic>
    </p:spTree>
    <p:extLst>
      <p:ext uri="{BB962C8B-B14F-4D97-AF65-F5344CB8AC3E}">
        <p14:creationId xmlns:p14="http://schemas.microsoft.com/office/powerpoint/2010/main" val="42854469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graphicFrame>
        <p:nvGraphicFramePr>
          <p:cNvPr id="5" name="图表 4"/>
          <p:cNvGraphicFramePr/>
          <p:nvPr>
            <p:extLst>
              <p:ext uri="{D42A27DB-BD31-4B8C-83A1-F6EECF244321}">
                <p14:modId xmlns:p14="http://schemas.microsoft.com/office/powerpoint/2010/main" val="662583913"/>
              </p:ext>
            </p:extLst>
          </p:nvPr>
        </p:nvGraphicFramePr>
        <p:xfrm>
          <a:off x="2438400" y="2112963"/>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不同方法计算</a:t>
            </a:r>
            <a:r>
              <a:rPr lang="en-US" altLang="zh-CN" sz="2000" dirty="0" smtClean="0">
                <a:latin typeface="Adobe 楷体 Std R" panose="02020400000000000000" pitchFamily="18" charset="-122"/>
                <a:ea typeface="Adobe 楷体 Std R" panose="02020400000000000000" pitchFamily="18" charset="-122"/>
              </a:rPr>
              <a:t>WiFi </a:t>
            </a:r>
            <a:r>
              <a:rPr lang="zh-CN" altLang="en-US" sz="2000" dirty="0" smtClean="0">
                <a:latin typeface="Adobe 楷体 Std R" panose="02020400000000000000" pitchFamily="18" charset="-122"/>
                <a:ea typeface="Adobe 楷体 Std R" panose="02020400000000000000" pitchFamily="18" charset="-122"/>
              </a:rPr>
              <a:t>数据的实验结果</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480973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基于蓝牙实验结果展示</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4151062" y="178905"/>
            <a:ext cx="6862380" cy="6513814"/>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7681" y="6348859"/>
            <a:ext cx="2251522" cy="420060"/>
          </a:xfrm>
          <a:prstGeom prst="rect">
            <a:avLst/>
          </a:prstGeom>
        </p:spPr>
      </p:pic>
    </p:spTree>
    <p:extLst>
      <p:ext uri="{BB962C8B-B14F-4D97-AF65-F5344CB8AC3E}">
        <p14:creationId xmlns:p14="http://schemas.microsoft.com/office/powerpoint/2010/main" val="1342560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基于数据融合的实验结果</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4201907" y="236175"/>
            <a:ext cx="6710913" cy="6480000"/>
          </a:xfrm>
          <a:prstGeom prst="rect">
            <a:avLst/>
          </a:prstGeom>
        </p:spPr>
      </p:pic>
      <p:graphicFrame>
        <p:nvGraphicFramePr>
          <p:cNvPr id="8" name="图表 7"/>
          <p:cNvGraphicFramePr/>
          <p:nvPr>
            <p:extLst>
              <p:ext uri="{D42A27DB-BD31-4B8C-83A1-F6EECF244321}">
                <p14:modId xmlns:p14="http://schemas.microsoft.com/office/powerpoint/2010/main" val="3390718759"/>
              </p:ext>
            </p:extLst>
          </p:nvPr>
        </p:nvGraphicFramePr>
        <p:xfrm>
          <a:off x="198783" y="2554356"/>
          <a:ext cx="4117766" cy="2906479"/>
        </p:xfrm>
        <a:graphic>
          <a:graphicData uri="http://schemas.openxmlformats.org/drawingml/2006/chart">
            <c:chart xmlns:c="http://schemas.openxmlformats.org/drawingml/2006/chart" xmlns:r="http://schemas.openxmlformats.org/officeDocument/2006/relationships" r:id="rId4"/>
          </a:graphicData>
        </a:graphic>
      </p:graphicFrame>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7681" y="6348859"/>
            <a:ext cx="2251522" cy="420060"/>
          </a:xfrm>
          <a:prstGeom prst="rect">
            <a:avLst/>
          </a:prstGeom>
        </p:spPr>
      </p:pic>
    </p:spTree>
    <p:extLst>
      <p:ext uri="{BB962C8B-B14F-4D97-AF65-F5344CB8AC3E}">
        <p14:creationId xmlns:p14="http://schemas.microsoft.com/office/powerpoint/2010/main" val="23074611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总结与展望</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针对如何使用智能手机的异构感知数据进行用户</a:t>
            </a:r>
            <a:r>
              <a:rPr lang="zh-CN" altLang="en-US" sz="2000" dirty="0" smtClean="0">
                <a:latin typeface="Adobe 楷体 Std R" panose="02020400000000000000" pitchFamily="18" charset="-122"/>
                <a:ea typeface="Adobe 楷体 Std R" panose="02020400000000000000" pitchFamily="18" charset="-122"/>
              </a:rPr>
              <a:t>之间的关系</a:t>
            </a:r>
            <a:r>
              <a:rPr lang="zh-CN" altLang="en-US" sz="2000" dirty="0" smtClean="0">
                <a:latin typeface="Adobe 楷体 Std R" panose="02020400000000000000" pitchFamily="18" charset="-122"/>
                <a:ea typeface="Adobe 楷体 Std R" panose="02020400000000000000" pitchFamily="18" charset="-122"/>
              </a:rPr>
              <a:t>强度度量分析问题</a:t>
            </a:r>
            <a:r>
              <a:rPr lang="zh-CN" altLang="en-US" sz="2000" dirty="0" smtClean="0">
                <a:latin typeface="Adobe 楷体 Std R" panose="02020400000000000000" pitchFamily="18" charset="-122"/>
                <a:ea typeface="Adobe 楷体 Std R" panose="02020400000000000000" pitchFamily="18" charset="-122"/>
              </a:rPr>
              <a:t>展开了深入研究，提出了一个分层次的多维度的用户关系强度</a:t>
            </a:r>
            <a:r>
              <a:rPr lang="zh-CN" altLang="en-US" sz="2000" dirty="0" smtClean="0">
                <a:latin typeface="Adobe 楷体 Std R" panose="02020400000000000000" pitchFamily="18" charset="-122"/>
                <a:ea typeface="Adobe 楷体 Std R" panose="02020400000000000000" pitchFamily="18" charset="-122"/>
              </a:rPr>
              <a:t>计算模型，分别对地理空间轨迹，用户</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蓝牙感知环境信息计算分析用户之间的关系强度。创新性的提出了</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蓝牙感知信息图的关系强度计算方法和基于多源融合的用户关系强度计算模型。</a:t>
            </a:r>
            <a:endParaRPr lang="en-US" altLang="zh-CN" sz="2000" dirty="0" smtClean="0">
              <a:latin typeface="Adobe 楷体 Std R" panose="02020400000000000000" pitchFamily="18" charset="-122"/>
              <a:ea typeface="Adobe 楷体 Std R" panose="02020400000000000000" pitchFamily="18" charset="-122"/>
            </a:endParaRPr>
          </a:p>
          <a:p>
            <a:pPr marL="0" indent="0">
              <a:buNone/>
            </a:pP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希望能对每层感知数据源计算进行优化，构建通用的数据结构，降低时间复杂度。</a:t>
            </a: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希望构建自动根据反地理编码结果进行推理获取正确的位置语义标签的推理机制。</a:t>
            </a: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希望能够对每种数据源计算结果进行合理加权，同时对每层模型中需要融合的多维结果也进行合理的加权。</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411218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已发表论文</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Feng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Wang,Dianxi</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Shi,Xiaoyun</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Mo,Banghui</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Zhao,Ruosong</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Yang. Student Life-Style Analysis and Health Monitoring with smartphone through Spark. 2015 International Conference on Computational Science and Engineering Applications.(EI</a:t>
            </a:r>
            <a:r>
              <a:rPr lang="zh-CN" altLang="en-US" sz="1400" dirty="0" smtClean="0">
                <a:latin typeface="Times New Roman" panose="02020603050405020304" pitchFamily="18" charset="0"/>
                <a:ea typeface="Adobe 楷体 Std R" panose="02020400000000000000" pitchFamily="18" charset="-122"/>
                <a:cs typeface="Times New Roman" panose="02020603050405020304" pitchFamily="18" charset="0"/>
              </a:rPr>
              <a:t>检索</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a:t>
            </a:r>
          </a:p>
          <a:p>
            <a:pPr>
              <a:buFont typeface="Wingdings" panose="05000000000000000000" pitchFamily="2" charset="2"/>
              <a:buChar char="l"/>
            </a:pP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Zhongqiu</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Li, </a:t>
            </a: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Dianxi</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Shi, Feng Wang, Fan </a:t>
            </a: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Liu.Loneliness</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Recognition Based </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on Mobile </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Phone </a:t>
            </a: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Data.The</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2016 International Symposium on Advances in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Electrical,Electronics</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and Computer Engineering.(EI </a:t>
            </a:r>
            <a:r>
              <a:rPr lang="zh-CN" altLang="en-US" sz="1400" dirty="0">
                <a:latin typeface="Times New Roman" panose="02020603050405020304" pitchFamily="18" charset="0"/>
                <a:ea typeface="Adobe 楷体 Std R" panose="02020400000000000000" pitchFamily="18" charset="-122"/>
                <a:cs typeface="Times New Roman" panose="02020603050405020304" pitchFamily="18" charset="0"/>
              </a:rPr>
              <a:t>检索</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a:t>
            </a:r>
          </a:p>
          <a:p>
            <a:pPr>
              <a:buFont typeface="Wingdings" panose="05000000000000000000" pitchFamily="2" charset="2"/>
              <a:buChar char="l"/>
            </a:pP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Xiaoyun</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Mo, </a:t>
            </a: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Dianxi</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Shi, </a:t>
            </a: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Ruosong</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Yang, Han Li, </a:t>
            </a: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ZheHang</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Tong, Feng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Wang.A</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Framework </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of Mobile Sensing Data Collection and Behavior Analysis in an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Energyefficient</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Way.The</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8th IEEE International Conference on Social Computing and Networking</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.(EI </a:t>
            </a:r>
            <a:r>
              <a:rPr lang="zh-CN" altLang="en-US" sz="1400" dirty="0">
                <a:latin typeface="Times New Roman" panose="02020603050405020304" pitchFamily="18" charset="0"/>
                <a:ea typeface="Adobe 楷体 Std R" panose="02020400000000000000" pitchFamily="18" charset="-122"/>
                <a:cs typeface="Times New Roman" panose="02020603050405020304" pitchFamily="18" charset="0"/>
              </a:rPr>
              <a:t>检索</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a:t>
            </a:r>
            <a:endPar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19807663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部分参考文献</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[1] Eagle N,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Pentland</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Reality mining: sensing complex social systems[J]. Personal and ubiquitous computing, 2006, 10(4): 255-268.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[2]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Rachuri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K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K</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Musolesi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M,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Mascolo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C,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EmotionSense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mobile phones based adaptive platform for experimental social psychology research[C]//Proceedings of the 12th ACM international conference on Ubiquitous computing. ACM, 2010: 281-290.</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[3]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Miluzzo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E, Lane N D,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Eisenman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S B,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CenceMe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–injecting sensing presence into social networking applications[M]//Smart Sensing and Context. Springer Berlin Heidelberg, 2007: 1-28.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[4] Dong W,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Lepri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B,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Pentland</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S. Modeling the co-evolution of behaviors and social relationships using mobile phone data[C]//Proceedings of the 10th International Conference on Mobile and Ubiquitous Multimedia. ACM, 2011: 134-143.</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[5]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Thiagarajan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Ravindranath</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LaCurts</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K,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VTrack</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accurate, energy-aware road traffic delay estimation using mobile phones[C]//Proceedings of the 7th ACM Conference on Embedded Networked Sensor Systems. ACM, 2009: 85-98.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[6]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Kanjo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E.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NoiseSPY</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real-time mobile phone platform for urban noise monitoring and mapping[J]. Mobile Networks and Applications, 2010, 15(4): 562-574.</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[7]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Aharony</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N, Pan W,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Ip</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C, et al. Social fMRI: Investigating and shaping social mechanisms in the real world[J]. Pervasive and Mobile Computing, 2011, 7(6): 643-659.</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[8] Wang R, Chen F, Chen Z,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StudentLife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assessing mental health, academic performance and behavioral trends of college students using smartphones[C]//Proceedings of the 2014 ACM International Joint Conference on Pervasive and Ubiquitous Computing. ACM, 2014: 3-14.</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[9]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Stopczynski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Sekara</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V,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Sapiezynski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P, et al. Measuring large-scale social networks with high resolution[J].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PloS</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one, 2014, 9(4): e95978.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[10]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Granovetter</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M S. The strength of weak ties[J]. American journal of sociology, 1973: 1360-1380.</a:t>
            </a:r>
          </a:p>
          <a:p>
            <a:pPr marL="0" indent="0">
              <a:buNone/>
            </a:pPr>
            <a:endPar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23519287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87896" y="2879727"/>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800" dirty="0" smtClean="0">
                <a:latin typeface="Adobe 楷体 Std R" panose="02020400000000000000" pitchFamily="18" charset="-122"/>
                <a:ea typeface="Adobe 楷体 Std R" panose="02020400000000000000" pitchFamily="18" charset="-122"/>
              </a:rPr>
              <a:t>请各位老师批评指正</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25738700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dirty="0" smtClean="0">
                <a:latin typeface="Adobe 黑体 Std R" panose="020B0400000000000000" pitchFamily="34" charset="-122"/>
                <a:ea typeface="Adobe 黑体 Std R" panose="020B0400000000000000" pitchFamily="34" charset="-122"/>
              </a:rPr>
              <a:t>智能手机运算性能不断提升</a:t>
            </a:r>
            <a:endParaRPr lang="en-US" altLang="zh-CN" dirty="0" smtClean="0">
              <a:latin typeface="Adobe 黑体 Std R" panose="020B0400000000000000" pitchFamily="34" charset="-122"/>
              <a:ea typeface="Adobe 黑体 Std R" panose="020B0400000000000000" pitchFamily="34" charset="-122"/>
            </a:endParaRPr>
          </a:p>
          <a:p>
            <a:pPr lvl="1"/>
            <a:r>
              <a:rPr lang="zh-CN" altLang="en-US" sz="2000" spc="25" dirty="0" smtClean="0">
                <a:latin typeface="楷体"/>
                <a:cs typeface="楷体"/>
              </a:rPr>
              <a:t>现在的智能手机在存储运算容量等功能上有了质的</a:t>
            </a:r>
            <a:r>
              <a:rPr lang="zh-CN" altLang="en-US" sz="2000" spc="-5" dirty="0" smtClean="0">
                <a:latin typeface="楷体"/>
                <a:cs typeface="楷体"/>
              </a:rPr>
              <a:t>飞</a:t>
            </a:r>
            <a:r>
              <a:rPr lang="zh-CN" altLang="en-US" sz="2000" spc="-5" dirty="0" smtClean="0">
                <a:latin typeface="Times New Roman"/>
                <a:cs typeface="Times New Roman"/>
              </a:rPr>
              <a:t> </a:t>
            </a:r>
            <a:r>
              <a:rPr lang="zh-CN" altLang="en-US" sz="2000" spc="5" dirty="0" smtClean="0">
                <a:latin typeface="楷体"/>
                <a:cs typeface="楷体"/>
              </a:rPr>
              <a:t>跃，为研究提供了可行性基础</a:t>
            </a:r>
            <a:r>
              <a:rPr lang="zh-CN" altLang="en-US" sz="2000" spc="-5" dirty="0" smtClean="0">
                <a:latin typeface="楷体"/>
                <a:cs typeface="楷体"/>
              </a:rPr>
              <a:t>。</a:t>
            </a:r>
            <a:endParaRPr lang="zh-CN" altLang="en-US" sz="2000" dirty="0" smtClean="0">
              <a:latin typeface="楷体"/>
              <a:cs typeface="楷体"/>
            </a:endParaRPr>
          </a:p>
          <a:p>
            <a:pPr marL="457200" lvl="1" indent="0">
              <a:buNone/>
            </a:pPr>
            <a:endParaRPr lang="zh-CN" altLang="en-US" sz="1600" dirty="0" smtClean="0">
              <a:latin typeface="楷体"/>
              <a:cs typeface="楷体"/>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6" name="object 8"/>
          <p:cNvSpPr/>
          <p:nvPr/>
        </p:nvSpPr>
        <p:spPr>
          <a:xfrm>
            <a:off x="3380202" y="2566808"/>
            <a:ext cx="4620797" cy="3108435"/>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628564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r>
              <a:rPr lang="zh-CN" altLang="en-US" dirty="0" smtClean="0">
                <a:latin typeface="Adobe 黑体 Std R" panose="020B0400000000000000" pitchFamily="34" charset="-122"/>
                <a:ea typeface="Adobe 黑体 Std R" panose="020B0400000000000000" pitchFamily="34" charset="-122"/>
              </a:rPr>
              <a:t>智能手机普及率不断攀升</a:t>
            </a:r>
            <a:endParaRPr lang="en-US" altLang="zh-CN" dirty="0" smtClean="0">
              <a:latin typeface="Adobe 黑体 Std R" panose="020B0400000000000000" pitchFamily="34" charset="-122"/>
              <a:ea typeface="Adobe 黑体 Std R" panose="020B0400000000000000" pitchFamily="34" charset="-122"/>
            </a:endParaRPr>
          </a:p>
          <a:p>
            <a:pPr lvl="1"/>
            <a:r>
              <a:rPr lang="zh-CN" altLang="en-US" sz="2000" spc="30" dirty="0" smtClean="0">
                <a:latin typeface="楷体"/>
                <a:cs typeface="楷体"/>
              </a:rPr>
              <a:t>国内智能手机普及率已超</a:t>
            </a:r>
            <a:r>
              <a:rPr lang="zh-CN" altLang="en-US" sz="2000" spc="-5" dirty="0" smtClean="0">
                <a:latin typeface="楷体"/>
                <a:cs typeface="楷体"/>
              </a:rPr>
              <a:t>过</a:t>
            </a:r>
            <a:r>
              <a:rPr lang="en-US" altLang="zh-CN" sz="2000" spc="-5" dirty="0" smtClean="0">
                <a:latin typeface="Arial"/>
                <a:cs typeface="Arial"/>
              </a:rPr>
              <a:t>46%</a:t>
            </a:r>
            <a:r>
              <a:rPr lang="zh-CN" altLang="en-US" sz="2000" spc="30" dirty="0" smtClean="0">
                <a:latin typeface="楷体"/>
                <a:cs typeface="Arial"/>
              </a:rPr>
              <a:t>，并且</a:t>
            </a:r>
            <a:r>
              <a:rPr lang="zh-CN" altLang="en-US" sz="2000" spc="-5" dirty="0" smtClean="0">
                <a:latin typeface="楷体"/>
                <a:cs typeface="楷体"/>
              </a:rPr>
              <a:t>呈现高速增长势态。</a:t>
            </a:r>
            <a:endParaRPr lang="zh-CN" altLang="en-US" sz="2000" dirty="0" smtClean="0">
              <a:latin typeface="楷体"/>
              <a:cs typeface="楷体"/>
            </a:endParaRPr>
          </a:p>
          <a:p>
            <a:pPr lvl="1"/>
            <a:endParaRPr lang="zh-CN" altLang="en-US" sz="1600" dirty="0">
              <a:latin typeface="Adobe 黑体 Std R" panose="020B0400000000000000" pitchFamily="34" charset="-122"/>
              <a:ea typeface="Adobe 黑体 Std R" panose="020B0400000000000000"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5" name="object 8"/>
          <p:cNvSpPr/>
          <p:nvPr/>
        </p:nvSpPr>
        <p:spPr>
          <a:xfrm>
            <a:off x="3185028" y="2438092"/>
            <a:ext cx="4786154" cy="350550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965102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9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3007" y="2065703"/>
            <a:ext cx="3295999" cy="34008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圆角矩形 4"/>
          <p:cNvSpPr/>
          <p:nvPr/>
        </p:nvSpPr>
        <p:spPr>
          <a:xfrm>
            <a:off x="7830800" y="4157694"/>
            <a:ext cx="576064" cy="648072"/>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7" name="圆角矩形 6"/>
          <p:cNvSpPr/>
          <p:nvPr/>
        </p:nvSpPr>
        <p:spPr>
          <a:xfrm>
            <a:off x="9995385" y="4240520"/>
            <a:ext cx="579850" cy="669410"/>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8971654" y="2065703"/>
            <a:ext cx="858146" cy="585803"/>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图片3.png"/>
          <p:cNvPicPr>
            <a:picLocks noChangeAspect="1"/>
          </p:cNvPicPr>
          <p:nvPr/>
        </p:nvPicPr>
        <p:blipFill>
          <a:blip r:embed="rId4"/>
          <a:stretch>
            <a:fillRect/>
          </a:stretch>
        </p:blipFill>
        <p:spPr>
          <a:xfrm>
            <a:off x="544623" y="1443493"/>
            <a:ext cx="3795835" cy="2416027"/>
          </a:xfrm>
          <a:prstGeom prst="rect">
            <a:avLst/>
          </a:prstGeom>
        </p:spPr>
      </p:pic>
      <p:pic>
        <p:nvPicPr>
          <p:cNvPr id="1026" name="Picture 2" descr="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817" y="4219047"/>
            <a:ext cx="3635705" cy="204260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箭头连接符 10"/>
          <p:cNvCxnSpPr>
            <a:stCxn id="9" idx="3"/>
          </p:cNvCxnSpPr>
          <p:nvPr/>
        </p:nvCxnSpPr>
        <p:spPr>
          <a:xfrm>
            <a:off x="4340458" y="2651507"/>
            <a:ext cx="3074133" cy="90460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直接箭头连接符 12"/>
          <p:cNvCxnSpPr>
            <a:stCxn id="1026" idx="3"/>
          </p:cNvCxnSpPr>
          <p:nvPr/>
        </p:nvCxnSpPr>
        <p:spPr>
          <a:xfrm flipV="1">
            <a:off x="4256522" y="3617845"/>
            <a:ext cx="3158069" cy="162250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20804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02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5879121" y="3273610"/>
            <a:ext cx="2420816"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3481753" y="3288324"/>
            <a:ext cx="1403839" cy="9847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dirty="0" smtClean="0">
                <a:latin typeface="Adobe 楷体 Std R" panose="02020400000000000000" pitchFamily="18" charset="-122"/>
                <a:ea typeface="Adobe 楷体 Std R" panose="02020400000000000000" pitchFamily="18" charset="-122"/>
              </a:rPr>
              <a:t>心理学中关系强度理论研究</a:t>
            </a:r>
            <a:endParaRPr lang="en-US" altLang="zh-CN" dirty="0" smtClean="0">
              <a:latin typeface="Adobe 楷体 Std R" panose="02020400000000000000" pitchFamily="18" charset="-122"/>
              <a:ea typeface="Adobe 楷体 Std R" panose="02020400000000000000" pitchFamily="18" charset="-122"/>
            </a:endParaRPr>
          </a:p>
          <a:p>
            <a:pPr lvl="1"/>
            <a:r>
              <a:rPr lang="zh-CN" altLang="en-US" sz="2000" spc="80" dirty="0" smtClean="0">
                <a:latin typeface="Adobe 楷体 Std R" panose="02020400000000000000" pitchFamily="18" charset="-122"/>
                <a:ea typeface="Adobe 楷体 Std R" panose="02020400000000000000" pitchFamily="18" charset="-122"/>
                <a:cs typeface="楷体"/>
              </a:rPr>
              <a:t>关系亲密的两个用户会更加倾向于一起进行面对面的交流共同进行社交活动</a:t>
            </a:r>
            <a:r>
              <a:rPr lang="en-US" altLang="zh-CN" sz="2000" baseline="30000" dirty="0" smtClean="0">
                <a:latin typeface="微软雅黑" panose="020B0503020204020204" pitchFamily="34" charset="-122"/>
                <a:ea typeface="微软雅黑" panose="020B0503020204020204" pitchFamily="34" charset="-122"/>
              </a:rPr>
              <a:t>[1]</a:t>
            </a:r>
            <a:r>
              <a:rPr lang="zh-CN" altLang="en-US" sz="2000" spc="80" dirty="0" smtClean="0">
                <a:latin typeface="Adobe 楷体 Std R" panose="02020400000000000000" pitchFamily="18" charset="-122"/>
                <a:ea typeface="Adobe 楷体 Std R" panose="02020400000000000000" pitchFamily="18" charset="-122"/>
                <a:cs typeface="楷体"/>
              </a:rPr>
              <a:t>。</a:t>
            </a:r>
            <a:endParaRPr lang="en-US" altLang="zh-CN" sz="2000" spc="80" dirty="0" smtClean="0">
              <a:latin typeface="Adobe 楷体 Std R" panose="02020400000000000000" pitchFamily="18" charset="-122"/>
              <a:ea typeface="Adobe 楷体 Std R" panose="02020400000000000000" pitchFamily="18" charset="-122"/>
              <a:cs typeface="楷体"/>
            </a:endParaRPr>
          </a:p>
          <a:p>
            <a:pPr lvl="1"/>
            <a:endParaRPr lang="en-US" altLang="zh-CN" sz="2000" spc="80" dirty="0">
              <a:latin typeface="Adobe 楷体 Std R" panose="02020400000000000000" pitchFamily="18" charset="-122"/>
              <a:ea typeface="Adobe 楷体 Std R" panose="02020400000000000000" pitchFamily="18" charset="-122"/>
              <a:cs typeface="楷体"/>
            </a:endParaRPr>
          </a:p>
          <a:p>
            <a:pPr lvl="1"/>
            <a:r>
              <a:rPr lang="zh-CN" altLang="en-US" sz="2000" dirty="0" smtClean="0">
                <a:latin typeface="Adobe 楷体 Std R" panose="02020400000000000000" pitchFamily="18" charset="-122"/>
                <a:ea typeface="Adobe 楷体 Std R" panose="02020400000000000000" pitchFamily="18" charset="-122"/>
                <a:cs typeface="楷体"/>
              </a:rPr>
              <a:t>研究理论显示相似产生喜欢，让人们走的更近更容易建立友谊成为朋友</a:t>
            </a:r>
            <a:r>
              <a:rPr lang="en-US" altLang="zh-CN" sz="2000" baseline="30000" dirty="0" smtClean="0">
                <a:latin typeface="微软雅黑" panose="020B0503020204020204" pitchFamily="34" charset="-122"/>
                <a:ea typeface="微软雅黑" panose="020B0503020204020204" pitchFamily="34" charset="-122"/>
              </a:rPr>
              <a:t>[2] </a:t>
            </a:r>
            <a:r>
              <a:rPr lang="zh-CN" altLang="en-US" sz="2000" dirty="0" smtClean="0">
                <a:latin typeface="Adobe 楷体 Std R" panose="02020400000000000000" pitchFamily="18" charset="-122"/>
                <a:ea typeface="Adobe 楷体 Std R" panose="02020400000000000000" pitchFamily="18" charset="-122"/>
                <a:cs typeface="楷体"/>
              </a:rPr>
              <a:t>。</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906" y="3492929"/>
            <a:ext cx="644770" cy="64477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2737" y="3499279"/>
            <a:ext cx="644770" cy="64477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722" y="3510513"/>
            <a:ext cx="644770" cy="64477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1045" y="3516863"/>
            <a:ext cx="644770" cy="644770"/>
          </a:xfrm>
          <a:prstGeom prst="rect">
            <a:avLst/>
          </a:prstGeom>
        </p:spPr>
      </p:pic>
      <p:sp>
        <p:nvSpPr>
          <p:cNvPr id="12" name="文本框 11"/>
          <p:cNvSpPr txBox="1"/>
          <p:nvPr/>
        </p:nvSpPr>
        <p:spPr>
          <a:xfrm>
            <a:off x="3902020" y="3239913"/>
            <a:ext cx="359461" cy="307777"/>
          </a:xfrm>
          <a:prstGeom prst="rect">
            <a:avLst/>
          </a:prstGeom>
          <a:noFill/>
        </p:spPr>
        <p:txBody>
          <a:bodyPr wrap="square" rtlCol="0">
            <a:spAutoFit/>
          </a:bodyPr>
          <a:lstStyle/>
          <a:p>
            <a:r>
              <a:rPr lang="en-US" altLang="zh-CN" sz="1400" b="1" dirty="0" smtClean="0">
                <a:solidFill>
                  <a:srgbClr val="FF0000"/>
                </a:solidFill>
              </a:rPr>
              <a:t>A</a:t>
            </a:r>
            <a:endParaRPr lang="zh-CN" altLang="en-US" sz="1400" b="1" dirty="0">
              <a:solidFill>
                <a:srgbClr val="FF0000"/>
              </a:solidFill>
            </a:endParaRPr>
          </a:p>
        </p:txBody>
      </p:sp>
      <p:sp>
        <p:nvSpPr>
          <p:cNvPr id="13" name="文本框 12"/>
          <p:cNvSpPr txBox="1"/>
          <p:nvPr/>
        </p:nvSpPr>
        <p:spPr>
          <a:xfrm>
            <a:off x="6325622" y="3266986"/>
            <a:ext cx="359461" cy="307777"/>
          </a:xfrm>
          <a:prstGeom prst="rect">
            <a:avLst/>
          </a:prstGeom>
          <a:noFill/>
        </p:spPr>
        <p:txBody>
          <a:bodyPr wrap="square" rtlCol="0">
            <a:spAutoFit/>
          </a:bodyPr>
          <a:lstStyle/>
          <a:p>
            <a:r>
              <a:rPr lang="en-US" altLang="zh-CN" sz="1400" b="1" dirty="0" smtClean="0">
                <a:solidFill>
                  <a:srgbClr val="FF0000"/>
                </a:solidFill>
              </a:rPr>
              <a:t>A</a:t>
            </a:r>
            <a:endParaRPr lang="zh-CN" altLang="en-US" sz="1400" b="1" dirty="0">
              <a:solidFill>
                <a:srgbClr val="FF0000"/>
              </a:solidFill>
            </a:endParaRPr>
          </a:p>
        </p:txBody>
      </p:sp>
      <p:sp>
        <p:nvSpPr>
          <p:cNvPr id="14" name="文本框 13"/>
          <p:cNvSpPr txBox="1"/>
          <p:nvPr/>
        </p:nvSpPr>
        <p:spPr>
          <a:xfrm>
            <a:off x="4243377" y="3233565"/>
            <a:ext cx="359461" cy="307777"/>
          </a:xfrm>
          <a:prstGeom prst="rect">
            <a:avLst/>
          </a:prstGeom>
          <a:noFill/>
        </p:spPr>
        <p:txBody>
          <a:bodyPr wrap="square" rtlCol="0">
            <a:spAutoFit/>
          </a:bodyPr>
          <a:lstStyle/>
          <a:p>
            <a:r>
              <a:rPr lang="en-US" altLang="zh-CN" sz="1400" b="1" dirty="0">
                <a:solidFill>
                  <a:srgbClr val="FF0000"/>
                </a:solidFill>
              </a:rPr>
              <a:t>B</a:t>
            </a:r>
            <a:endParaRPr lang="zh-CN" altLang="en-US" sz="1400" b="1" dirty="0">
              <a:solidFill>
                <a:srgbClr val="FF0000"/>
              </a:solidFill>
            </a:endParaRPr>
          </a:p>
        </p:txBody>
      </p:sp>
      <p:sp>
        <p:nvSpPr>
          <p:cNvPr id="15" name="文本框 14"/>
          <p:cNvSpPr txBox="1"/>
          <p:nvPr/>
        </p:nvSpPr>
        <p:spPr>
          <a:xfrm>
            <a:off x="7711399" y="3241348"/>
            <a:ext cx="359461" cy="307777"/>
          </a:xfrm>
          <a:prstGeom prst="rect">
            <a:avLst/>
          </a:prstGeom>
          <a:noFill/>
        </p:spPr>
        <p:txBody>
          <a:bodyPr wrap="square" rtlCol="0">
            <a:spAutoFit/>
          </a:bodyPr>
          <a:lstStyle/>
          <a:p>
            <a:r>
              <a:rPr lang="en-US" altLang="zh-CN" sz="1400" b="1" dirty="0" smtClean="0">
                <a:solidFill>
                  <a:srgbClr val="FF0000"/>
                </a:solidFill>
              </a:rPr>
              <a:t>C</a:t>
            </a:r>
            <a:endParaRPr lang="zh-CN" altLang="en-US" sz="1400" b="1" dirty="0">
              <a:solidFill>
                <a:srgbClr val="FF0000"/>
              </a:solidFill>
            </a:endParaRPr>
          </a:p>
        </p:txBody>
      </p:sp>
      <p:sp>
        <p:nvSpPr>
          <p:cNvPr id="16" name="下箭头 15"/>
          <p:cNvSpPr/>
          <p:nvPr/>
        </p:nvSpPr>
        <p:spPr>
          <a:xfrm>
            <a:off x="5272077" y="4552950"/>
            <a:ext cx="359461" cy="5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086100" y="5486400"/>
            <a:ext cx="4800600" cy="369332"/>
          </a:xfrm>
          <a:prstGeom prst="rect">
            <a:avLst/>
          </a:prstGeom>
          <a:noFill/>
        </p:spPr>
        <p:txBody>
          <a:bodyPr wrap="square" rtlCol="0">
            <a:spAutoFit/>
          </a:bodyPr>
          <a:lstStyle/>
          <a:p>
            <a:pPr algn="ctr"/>
            <a:r>
              <a:rPr lang="zh-CN" altLang="en-US" dirty="0" smtClean="0"/>
              <a:t>（</a:t>
            </a:r>
            <a:r>
              <a:rPr lang="en-US" altLang="zh-CN" dirty="0" smtClean="0"/>
              <a:t>A-B</a:t>
            </a:r>
            <a:r>
              <a:rPr lang="zh-CN" altLang="en-US" dirty="0" smtClean="0"/>
              <a:t>）</a:t>
            </a:r>
            <a:r>
              <a:rPr lang="en-US" altLang="zh-CN" dirty="0" smtClean="0"/>
              <a:t>  &gt;  </a:t>
            </a:r>
            <a:r>
              <a:rPr lang="zh-CN" altLang="en-US" dirty="0" smtClean="0"/>
              <a:t>（</a:t>
            </a:r>
            <a:r>
              <a:rPr lang="en-US" altLang="zh-CN" dirty="0" smtClean="0"/>
              <a:t>A-C</a:t>
            </a:r>
            <a:r>
              <a:rPr lang="zh-CN" altLang="en-US" dirty="0" smtClean="0"/>
              <a:t>）</a:t>
            </a:r>
            <a:endParaRPr lang="zh-CN" altLang="en-US" dirty="0"/>
          </a:p>
        </p:txBody>
      </p:sp>
      <p:pic>
        <p:nvPicPr>
          <p:cNvPr id="18" name="Picture 6" descr="C:\Users\hxc\Desktop\开题报告\关系强弱.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637714"/>
            <a:ext cx="3636402" cy="3672408"/>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4937" y="2275624"/>
            <a:ext cx="2099899" cy="1931907"/>
          </a:xfrm>
          <a:prstGeom prst="rect">
            <a:avLst/>
          </a:prstGeom>
        </p:spPr>
      </p:pic>
      <p:pic>
        <p:nvPicPr>
          <p:cNvPr id="20" name="图片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34937" y="4533939"/>
            <a:ext cx="2375084" cy="1583389"/>
          </a:xfrm>
          <a:prstGeom prst="rect">
            <a:avLst/>
          </a:prstGeom>
        </p:spPr>
      </p:pic>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35819" y="397005"/>
            <a:ext cx="2006901" cy="1663497"/>
          </a:xfrm>
          <a:prstGeom prst="rect">
            <a:avLst/>
          </a:prstGeom>
        </p:spPr>
      </p:pic>
      <p:sp>
        <p:nvSpPr>
          <p:cNvPr id="22" name="右箭头 21"/>
          <p:cNvSpPr/>
          <p:nvPr/>
        </p:nvSpPr>
        <p:spPr>
          <a:xfrm rot="20526000">
            <a:off x="5112697" y="1673799"/>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nvSpPr>
        <p:spPr>
          <a:xfrm>
            <a:off x="5235888" y="3207682"/>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rot="916581">
            <a:off x="5016122" y="4739235"/>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308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6"/>
                                        </p:tgtEl>
                                      </p:cBhvr>
                                    </p:animEffect>
                                    <p:set>
                                      <p:cBhvr>
                                        <p:cTn id="51" dur="1" fill="hold">
                                          <p:stCondLst>
                                            <p:cond delay="499"/>
                                          </p:stCondLst>
                                        </p:cTn>
                                        <p:tgtEl>
                                          <p:spTgt spid="6"/>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8"/>
                                        </p:tgtEl>
                                      </p:cBhvr>
                                    </p:animEffect>
                                    <p:set>
                                      <p:cBhvr>
                                        <p:cTn id="57" dur="1" fill="hold">
                                          <p:stCondLst>
                                            <p:cond delay="499"/>
                                          </p:stCondLst>
                                        </p:cTn>
                                        <p:tgtEl>
                                          <p:spTgt spid="8"/>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9"/>
                                        </p:tgtEl>
                                      </p:cBhvr>
                                    </p:animEffect>
                                    <p:set>
                                      <p:cBhvr>
                                        <p:cTn id="60" dur="1" fill="hold">
                                          <p:stCondLst>
                                            <p:cond delay="499"/>
                                          </p:stCondLst>
                                        </p:cTn>
                                        <p:tgtEl>
                                          <p:spTgt spid="9"/>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0"/>
                                        </p:tgtEl>
                                      </p:cBhvr>
                                    </p:animEffect>
                                    <p:set>
                                      <p:cBhvr>
                                        <p:cTn id="63" dur="1" fill="hold">
                                          <p:stCondLst>
                                            <p:cond delay="499"/>
                                          </p:stCondLst>
                                        </p:cTn>
                                        <p:tgtEl>
                                          <p:spTgt spid="10"/>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2"/>
                                        </p:tgtEl>
                                      </p:cBhvr>
                                    </p:animEffect>
                                    <p:set>
                                      <p:cBhvr>
                                        <p:cTn id="66" dur="1" fill="hold">
                                          <p:stCondLst>
                                            <p:cond delay="499"/>
                                          </p:stCondLst>
                                        </p:cTn>
                                        <p:tgtEl>
                                          <p:spTgt spid="12"/>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3"/>
                                        </p:tgtEl>
                                      </p:cBhvr>
                                    </p:animEffect>
                                    <p:set>
                                      <p:cBhvr>
                                        <p:cTn id="69" dur="1" fill="hold">
                                          <p:stCondLst>
                                            <p:cond delay="499"/>
                                          </p:stCondLst>
                                        </p:cTn>
                                        <p:tgtEl>
                                          <p:spTgt spid="13"/>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4"/>
                                        </p:tgtEl>
                                      </p:cBhvr>
                                    </p:animEffect>
                                    <p:set>
                                      <p:cBhvr>
                                        <p:cTn id="72" dur="1" fill="hold">
                                          <p:stCondLst>
                                            <p:cond delay="499"/>
                                          </p:stCondLst>
                                        </p:cTn>
                                        <p:tgtEl>
                                          <p:spTgt spid="14"/>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15"/>
                                        </p:tgtEl>
                                      </p:cBhvr>
                                    </p:animEffect>
                                    <p:set>
                                      <p:cBhvr>
                                        <p:cTn id="75" dur="1" fill="hold">
                                          <p:stCondLst>
                                            <p:cond delay="499"/>
                                          </p:stCondLst>
                                        </p:cTn>
                                        <p:tgtEl>
                                          <p:spTgt spid="1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6"/>
                                        </p:tgtEl>
                                      </p:cBhvr>
                                    </p:animEffect>
                                    <p:set>
                                      <p:cBhvr>
                                        <p:cTn id="78" dur="1" fill="hold">
                                          <p:stCondLst>
                                            <p:cond delay="499"/>
                                          </p:stCondLst>
                                        </p:cTn>
                                        <p:tgtEl>
                                          <p:spTgt spid="16"/>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7"/>
                                        </p:tgtEl>
                                      </p:cBhvr>
                                    </p:animEffect>
                                    <p:set>
                                      <p:cBhvr>
                                        <p:cTn id="81" dur="1" fill="hold">
                                          <p:stCondLst>
                                            <p:cond delay="499"/>
                                          </p:stCondLst>
                                        </p:cTn>
                                        <p:tgtEl>
                                          <p:spTgt spid="17"/>
                                        </p:tgtEl>
                                        <p:attrNameLst>
                                          <p:attrName>style.visibility</p:attrName>
                                        </p:attrNameLst>
                                      </p:cBhvr>
                                      <p:to>
                                        <p:strVal val="hidden"/>
                                      </p:to>
                                    </p:set>
                                  </p:childTnLst>
                                </p:cTn>
                              </p:par>
                              <p:par>
                                <p:cTn id="82" presetID="10" presetClass="exit" presetSubtype="0" fill="hold" grpId="0" nodeType="withEffect">
                                  <p:stCondLst>
                                    <p:cond delay="0"/>
                                  </p:stCondLst>
                                  <p:childTnLst>
                                    <p:animEffect transition="out" filter="fade">
                                      <p:cBhvr>
                                        <p:cTn id="83" dur="500"/>
                                        <p:tgtEl>
                                          <p:spTgt spid="3">
                                            <p:txEl>
                                              <p:pRg st="0" end="0"/>
                                            </p:txEl>
                                          </p:spTgt>
                                        </p:tgtEl>
                                      </p:cBhvr>
                                    </p:animEffect>
                                    <p:set>
                                      <p:cBhvr>
                                        <p:cTn id="84" dur="1" fill="hold">
                                          <p:stCondLst>
                                            <p:cond delay="499"/>
                                          </p:stCondLst>
                                        </p:cTn>
                                        <p:tgtEl>
                                          <p:spTgt spid="3">
                                            <p:txEl>
                                              <p:pRg st="0" end="0"/>
                                            </p:txEl>
                                          </p:spTgt>
                                        </p:tgtEl>
                                        <p:attrNameLst>
                                          <p:attrName>style.visibility</p:attrName>
                                        </p:attrNameLst>
                                      </p:cBhvr>
                                      <p:to>
                                        <p:strVal val="hidden"/>
                                      </p:to>
                                    </p:set>
                                  </p:childTnLst>
                                </p:cTn>
                              </p:par>
                              <p:par>
                                <p:cTn id="85" presetID="10" presetClass="exit" presetSubtype="0" fill="hold" grpId="0" nodeType="withEffect">
                                  <p:stCondLst>
                                    <p:cond delay="0"/>
                                  </p:stCondLst>
                                  <p:childTnLst>
                                    <p:animEffect transition="out" filter="fade">
                                      <p:cBhvr>
                                        <p:cTn id="86" dur="500"/>
                                        <p:tgtEl>
                                          <p:spTgt spid="3">
                                            <p:txEl>
                                              <p:pRg st="1" end="1"/>
                                            </p:txEl>
                                          </p:spTgt>
                                        </p:tgtEl>
                                      </p:cBhvr>
                                    </p:animEffect>
                                    <p:set>
                                      <p:cBhvr>
                                        <p:cTn id="87" dur="1" fill="hold">
                                          <p:stCondLst>
                                            <p:cond delay="499"/>
                                          </p:stCondLst>
                                        </p:cTn>
                                        <p:tgtEl>
                                          <p:spTgt spid="3">
                                            <p:txEl>
                                              <p:pRg st="1" end="1"/>
                                            </p:txEl>
                                          </p:spTgt>
                                        </p:tgtEl>
                                        <p:attrNameLst>
                                          <p:attrName>style.visibility</p:attrName>
                                        </p:attrNameLst>
                                      </p:cBhvr>
                                      <p:to>
                                        <p:strVal val="hidden"/>
                                      </p:to>
                                    </p:set>
                                  </p:childTnLst>
                                </p:cTn>
                              </p:par>
                              <p:par>
                                <p:cTn id="88" presetID="10" presetClass="exit" presetSubtype="0" fill="hold" grpId="0" nodeType="withEffect">
                                  <p:stCondLst>
                                    <p:cond delay="0"/>
                                  </p:stCondLst>
                                  <p:childTnLst>
                                    <p:animEffect transition="out" filter="fade">
                                      <p:cBhvr>
                                        <p:cTn id="89" dur="500"/>
                                        <p:tgtEl>
                                          <p:spTgt spid="3">
                                            <p:txEl>
                                              <p:pRg st="3" end="3"/>
                                            </p:txEl>
                                          </p:spTgt>
                                        </p:tgtEl>
                                      </p:cBhvr>
                                    </p:animEffect>
                                    <p:set>
                                      <p:cBhvr>
                                        <p:cTn id="90" dur="1" fill="hold">
                                          <p:stCondLst>
                                            <p:cond delay="499"/>
                                          </p:stCondLst>
                                        </p:cTn>
                                        <p:tgtEl>
                                          <p:spTgt spid="3">
                                            <p:txEl>
                                              <p:pRg st="3" end="3"/>
                                            </p:txEl>
                                          </p:spTgt>
                                        </p:tgtEl>
                                        <p:attrNameLst>
                                          <p:attrName>style.visibility</p:attrName>
                                        </p:attrNameLst>
                                      </p:cBhvr>
                                      <p:to>
                                        <p:strVal val="hidden"/>
                                      </p:to>
                                    </p:se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fade">
                                      <p:cBhvr>
                                        <p:cTn id="99" dur="500"/>
                                        <p:tgtEl>
                                          <p:spTgt spid="22"/>
                                        </p:tgtEl>
                                      </p:cBhvr>
                                    </p:animEffect>
                                  </p:childTnLst>
                                </p:cTn>
                              </p:par>
                            </p:childTnLst>
                          </p:cTn>
                        </p:par>
                        <p:par>
                          <p:cTn id="100" fill="hold">
                            <p:stCondLst>
                              <p:cond delay="500"/>
                            </p:stCondLst>
                            <p:childTnLst>
                              <p:par>
                                <p:cTn id="101" presetID="1" presetClass="entr" presetSubtype="0" fill="hold" nodeType="afterEffect">
                                  <p:stCondLst>
                                    <p:cond delay="0"/>
                                  </p:stCondLst>
                                  <p:childTnLst>
                                    <p:set>
                                      <p:cBhvr>
                                        <p:cTn id="102" dur="1" fill="hold">
                                          <p:stCondLst>
                                            <p:cond delay="0"/>
                                          </p:stCondLst>
                                        </p:cTn>
                                        <p:tgtEl>
                                          <p:spTgt spid="2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fade">
                                      <p:cBhvr>
                                        <p:cTn id="107" dur="500"/>
                                        <p:tgtEl>
                                          <p:spTgt spid="23"/>
                                        </p:tgtEl>
                                      </p:cBhvr>
                                    </p:animEffect>
                                  </p:childTnLst>
                                </p:cTn>
                              </p:par>
                            </p:childTnLst>
                          </p:cTn>
                        </p:par>
                        <p:par>
                          <p:cTn id="108" fill="hold">
                            <p:stCondLst>
                              <p:cond delay="500"/>
                            </p:stCondLst>
                            <p:childTnLst>
                              <p:par>
                                <p:cTn id="109" presetID="1" presetClass="entr" presetSubtype="0" fill="hold" nodeType="afterEffect">
                                  <p:stCondLst>
                                    <p:cond delay="0"/>
                                  </p:stCondLst>
                                  <p:childTnLst>
                                    <p:set>
                                      <p:cBhvr>
                                        <p:cTn id="110" dur="1" fill="hold">
                                          <p:stCondLst>
                                            <p:cond delay="0"/>
                                          </p:stCondLst>
                                        </p:cTn>
                                        <p:tgtEl>
                                          <p:spTgt spid="1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500"/>
                                        <p:tgtEl>
                                          <p:spTgt spid="24"/>
                                        </p:tgtEl>
                                      </p:cBhvr>
                                    </p:animEffect>
                                  </p:childTnLst>
                                </p:cTn>
                              </p:par>
                            </p:childTnLst>
                          </p:cTn>
                        </p:par>
                        <p:par>
                          <p:cTn id="116" fill="hold">
                            <p:stCondLst>
                              <p:cond delay="500"/>
                            </p:stCondLst>
                            <p:childTnLst>
                              <p:par>
                                <p:cTn id="117" presetID="1" presetClass="entr" presetSubtype="0" fill="hold" nodeType="afterEffect">
                                  <p:stCondLst>
                                    <p:cond delay="0"/>
                                  </p:stCondLst>
                                  <p:childTnLst>
                                    <p:set>
                                      <p:cBhvr>
                                        <p:cTn id="1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6" grpId="0" animBg="1"/>
      <p:bldP spid="6" grpId="1" animBg="1"/>
      <p:bldP spid="3" grpId="0" uiExpand="1" build="p"/>
      <p:bldP spid="12" grpId="0"/>
      <p:bldP spid="12" grpId="1"/>
      <p:bldP spid="13" grpId="0"/>
      <p:bldP spid="13" grpId="1"/>
      <p:bldP spid="14" grpId="0"/>
      <p:bldP spid="14" grpId="1"/>
      <p:bldP spid="15" grpId="0"/>
      <p:bldP spid="15" grpId="1"/>
      <p:bldP spid="16" grpId="0" animBg="1"/>
      <p:bldP spid="16" grpId="1" animBg="1"/>
      <p:bldP spid="17" grpId="0"/>
      <p:bldP spid="17" grpId="1"/>
      <p:bldP spid="22" grpId="0" animBg="1"/>
      <p:bldP spid="23"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smtClean="0">
                <a:latin typeface="Adobe 楷体 Std R" panose="02020400000000000000" pitchFamily="18" charset="-122"/>
                <a:ea typeface="Adobe 楷体 Std R" panose="02020400000000000000" pitchFamily="18" charset="-122"/>
              </a:rPr>
              <a:t>相关工作</a:t>
            </a:r>
            <a:endParaRPr lang="zh-CN" altLang="en-US"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4" name="椭圆 3"/>
          <p:cNvSpPr/>
          <p:nvPr/>
        </p:nvSpPr>
        <p:spPr>
          <a:xfrm>
            <a:off x="2629337" y="1456740"/>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5" name="文本框 4"/>
          <p:cNvSpPr txBox="1"/>
          <p:nvPr/>
        </p:nvSpPr>
        <p:spPr>
          <a:xfrm>
            <a:off x="2915661" y="1226554"/>
            <a:ext cx="6623988" cy="1015663"/>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Wang D</a:t>
            </a:r>
            <a:r>
              <a:rPr lang="zh-CN" altLang="en-US" sz="2000" dirty="0" smtClean="0">
                <a:latin typeface="Adobe 楷体 Std R" panose="02020400000000000000" pitchFamily="18" charset="-122"/>
                <a:ea typeface="Adobe 楷体 Std R" panose="02020400000000000000" pitchFamily="18" charset="-122"/>
              </a:rPr>
              <a:t>等通过记录</a:t>
            </a:r>
            <a:r>
              <a:rPr lang="en-US" altLang="zh-CN" sz="2000" dirty="0" smtClean="0">
                <a:latin typeface="Adobe 楷体 Std R" panose="02020400000000000000" pitchFamily="18" charset="-122"/>
                <a:ea typeface="Adobe 楷体 Std R" panose="02020400000000000000" pitchFamily="18" charset="-122"/>
              </a:rPr>
              <a:t>600 </a:t>
            </a:r>
            <a:r>
              <a:rPr lang="zh-CN" altLang="en-US" sz="2000" dirty="0" smtClean="0">
                <a:latin typeface="Adobe 楷体 Std R" panose="02020400000000000000" pitchFamily="18" charset="-122"/>
                <a:ea typeface="Adobe 楷体 Std R" panose="02020400000000000000" pitchFamily="18" charset="-122"/>
              </a:rPr>
              <a:t>万用户的</a:t>
            </a:r>
            <a:r>
              <a:rPr lang="zh-CN" altLang="en-US" sz="2000" dirty="0" smtClean="0">
                <a:solidFill>
                  <a:srgbClr val="FF0000"/>
                </a:solidFill>
                <a:latin typeface="Adobe 楷体 Std R" panose="02020400000000000000" pitchFamily="18" charset="-122"/>
                <a:ea typeface="Adobe 楷体 Std R" panose="02020400000000000000" pitchFamily="18" charset="-122"/>
              </a:rPr>
              <a:t>短信和通话记录 </a:t>
            </a:r>
            <a:r>
              <a:rPr lang="zh-CN" altLang="en-US" sz="2000" dirty="0" smtClean="0">
                <a:latin typeface="Adobe 楷体 Std R" panose="02020400000000000000" pitchFamily="18" charset="-122"/>
                <a:ea typeface="Adobe 楷体 Std R" panose="02020400000000000000" pitchFamily="18" charset="-122"/>
              </a:rPr>
              <a:t>来预测他们之间的关系</a:t>
            </a:r>
            <a:r>
              <a:rPr lang="en-US" altLang="zh-CN" sz="2000" baseline="30000" dirty="0">
                <a:latin typeface="微软雅黑" panose="020B0503020204020204" pitchFamily="34" charset="-122"/>
                <a:ea typeface="微软雅黑" panose="020B0503020204020204" pitchFamily="34" charset="-122"/>
              </a:rPr>
              <a:t>[3]</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dirty="0">
              <a:latin typeface="Adobe 楷体 Std R" panose="02020400000000000000" pitchFamily="18" charset="-122"/>
              <a:ea typeface="Adobe 楷体 Std R" panose="02020400000000000000" pitchFamily="18" charset="-122"/>
            </a:endParaRPr>
          </a:p>
        </p:txBody>
      </p:sp>
      <p:sp>
        <p:nvSpPr>
          <p:cNvPr id="7" name="椭圆 6"/>
          <p:cNvSpPr/>
          <p:nvPr/>
        </p:nvSpPr>
        <p:spPr>
          <a:xfrm>
            <a:off x="2638573" y="284215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8" name="文本框 7"/>
          <p:cNvSpPr txBox="1"/>
          <p:nvPr/>
        </p:nvSpPr>
        <p:spPr>
          <a:xfrm>
            <a:off x="2915661" y="2583395"/>
            <a:ext cx="6623988" cy="1015663"/>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 Liu</a:t>
            </a:r>
            <a:r>
              <a:rPr lang="zh-CN" altLang="en-US" sz="2000" dirty="0" smtClean="0">
                <a:latin typeface="Adobe 楷体 Std R" panose="02020400000000000000" pitchFamily="18" charset="-122"/>
                <a:ea typeface="Adobe 楷体 Std R" panose="02020400000000000000" pitchFamily="18" charset="-122"/>
              </a:rPr>
              <a:t>等通过通话，短信记录，</a:t>
            </a:r>
            <a:r>
              <a:rPr lang="zh-CN" altLang="en-US" sz="2000" dirty="0" smtClean="0">
                <a:solidFill>
                  <a:srgbClr val="FF0000"/>
                </a:solidFill>
                <a:latin typeface="Adobe 楷体 Std R" panose="02020400000000000000" pitchFamily="18" charset="-122"/>
                <a:ea typeface="Adobe 楷体 Std R" panose="02020400000000000000" pitchFamily="18" charset="-122"/>
              </a:rPr>
              <a:t>电话簿信息</a:t>
            </a:r>
            <a:r>
              <a:rPr lang="zh-CN" altLang="en-US" sz="2000" dirty="0" smtClean="0">
                <a:latin typeface="Adobe 楷体 Std R" panose="02020400000000000000" pitchFamily="18" charset="-122"/>
                <a:ea typeface="Adobe 楷体 Std R" panose="02020400000000000000" pitchFamily="18" charset="-122"/>
              </a:rPr>
              <a:t>和问卷调查数据中的联系频率时长来对关系进行分类</a:t>
            </a:r>
            <a:r>
              <a:rPr lang="en-US" altLang="zh-CN" sz="2000" baseline="30000" dirty="0" smtClean="0">
                <a:latin typeface="微软雅黑" panose="020B0503020204020204" pitchFamily="34" charset="-122"/>
                <a:ea typeface="微软雅黑" panose="020B0503020204020204" pitchFamily="34" charset="-122"/>
              </a:rPr>
              <a:t>[4]</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dirty="0">
              <a:latin typeface="Adobe 楷体 Std R" panose="02020400000000000000" pitchFamily="18" charset="-122"/>
              <a:ea typeface="Adobe 楷体 Std R" panose="02020400000000000000" pitchFamily="18" charset="-122"/>
            </a:endParaRPr>
          </a:p>
        </p:txBody>
      </p:sp>
      <p:grpSp>
        <p:nvGrpSpPr>
          <p:cNvPr id="13" name="组合 12"/>
          <p:cNvGrpSpPr/>
          <p:nvPr/>
        </p:nvGrpSpPr>
        <p:grpSpPr>
          <a:xfrm>
            <a:off x="2638573" y="3911914"/>
            <a:ext cx="6901079" cy="1015663"/>
            <a:chOff x="2067071" y="4024333"/>
            <a:chExt cx="6901079" cy="1015663"/>
          </a:xfrm>
        </p:grpSpPr>
        <p:sp>
          <p:nvSpPr>
            <p:cNvPr id="14" name="文本框 13"/>
            <p:cNvSpPr txBox="1"/>
            <p:nvPr/>
          </p:nvSpPr>
          <p:spPr>
            <a:xfrm>
              <a:off x="2344162" y="4024333"/>
              <a:ext cx="6623988" cy="1015663"/>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Das</a:t>
              </a:r>
              <a:r>
                <a:rPr lang="zh-CN" altLang="en-US" sz="2000" dirty="0" smtClean="0">
                  <a:latin typeface="Adobe 楷体 Std R" panose="02020400000000000000" pitchFamily="18" charset="-122"/>
                  <a:ea typeface="Adobe 楷体 Std R" panose="02020400000000000000" pitchFamily="18" charset="-122"/>
                </a:rPr>
                <a:t>等用户的通话和短信记录，提取出</a:t>
              </a:r>
              <a:r>
                <a:rPr lang="zh-CN" altLang="en-US" sz="2000" dirty="0" smtClean="0">
                  <a:solidFill>
                    <a:srgbClr val="FF0000"/>
                  </a:solidFill>
                  <a:latin typeface="Adobe 楷体 Std R" panose="02020400000000000000" pitchFamily="18" charset="-122"/>
                  <a:ea typeface="Adobe 楷体 Std R" panose="02020400000000000000" pitchFamily="18" charset="-122"/>
                </a:rPr>
                <a:t>频率、时长、时域</a:t>
              </a:r>
              <a:r>
                <a:rPr lang="zh-CN" altLang="en-US" sz="2000" dirty="0" smtClean="0">
                  <a:latin typeface="Adobe 楷体 Std R" panose="02020400000000000000" pitchFamily="18" charset="-122"/>
                  <a:ea typeface="Adobe 楷体 Std R" panose="02020400000000000000" pitchFamily="18" charset="-122"/>
                </a:rPr>
                <a:t>利用机器学习的方法对其进行建模用于关系分类</a:t>
              </a:r>
              <a:r>
                <a:rPr lang="en-US" altLang="zh-CN" sz="2000" baseline="30000" dirty="0" smtClean="0">
                  <a:latin typeface="微软雅黑" panose="020B0503020204020204" pitchFamily="34" charset="-122"/>
                  <a:ea typeface="微软雅黑" panose="020B0503020204020204" pitchFamily="34" charset="-122"/>
                </a:rPr>
                <a:t>[5]</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dirty="0">
                <a:latin typeface="Adobe 楷体 Std R" panose="02020400000000000000" pitchFamily="18" charset="-122"/>
                <a:ea typeface="Adobe 楷体 Std R" panose="02020400000000000000" pitchFamily="18" charset="-122"/>
              </a:endParaRPr>
            </a:p>
          </p:txBody>
        </p:sp>
        <p:sp>
          <p:nvSpPr>
            <p:cNvPr id="16" name="椭圆 15"/>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sp>
        <p:nvSpPr>
          <p:cNvPr id="24" name="圆角矩形 23"/>
          <p:cNvSpPr/>
          <p:nvPr/>
        </p:nvSpPr>
        <p:spPr>
          <a:xfrm>
            <a:off x="1649807" y="1351262"/>
            <a:ext cx="626083" cy="3576315"/>
          </a:xfrm>
          <a:prstGeom prst="roundRect">
            <a:avLst/>
          </a:prstGeom>
          <a:solidFill>
            <a:srgbClr val="2A6D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Adobe 楷体 Std R" panose="02020400000000000000" pitchFamily="18" charset="-122"/>
                <a:ea typeface="Adobe 楷体 Std R" panose="02020400000000000000" pitchFamily="18" charset="-122"/>
              </a:rPr>
              <a:t>基于社交数据</a:t>
            </a:r>
            <a:endParaRPr lang="zh-CN" altLang="en-US" sz="2800" dirty="0">
              <a:solidFill>
                <a:schemeClr val="bg1"/>
              </a:solidFill>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8953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相关工作</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4" name="椭圆 3"/>
          <p:cNvSpPr/>
          <p:nvPr/>
        </p:nvSpPr>
        <p:spPr>
          <a:xfrm>
            <a:off x="2629337" y="1456740"/>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5" name="文本框 4"/>
          <p:cNvSpPr txBox="1"/>
          <p:nvPr/>
        </p:nvSpPr>
        <p:spPr>
          <a:xfrm>
            <a:off x="2915660" y="1226554"/>
            <a:ext cx="7257040" cy="1015663"/>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Liu H</a:t>
            </a:r>
            <a:r>
              <a:rPr lang="zh-CN" altLang="en-US" sz="2000" dirty="0" smtClean="0">
                <a:latin typeface="Adobe 楷体 Std R" panose="02020400000000000000" pitchFamily="18" charset="-122"/>
                <a:ea typeface="Adobe 楷体 Std R" panose="02020400000000000000" pitchFamily="18" charset="-122"/>
              </a:rPr>
              <a:t>等针对用户的</a:t>
            </a:r>
            <a:r>
              <a:rPr lang="zh-CN" altLang="en-US" sz="2000" dirty="0" smtClean="0">
                <a:solidFill>
                  <a:srgbClr val="FF0000"/>
                </a:solidFill>
                <a:latin typeface="Adobe 楷体 Std R" panose="02020400000000000000" pitchFamily="18" charset="-122"/>
                <a:ea typeface="Adobe 楷体 Std R" panose="02020400000000000000" pitchFamily="18" charset="-122"/>
              </a:rPr>
              <a:t>地理轨迹</a:t>
            </a:r>
            <a:r>
              <a:rPr lang="zh-CN" altLang="en-US" sz="2000" dirty="0" smtClean="0">
                <a:latin typeface="Adobe 楷体 Std R" panose="02020400000000000000" pitchFamily="18" charset="-122"/>
                <a:ea typeface="Adobe 楷体 Std R" panose="02020400000000000000" pitchFamily="18" charset="-122"/>
              </a:rPr>
              <a:t>信息，提出了新的距离相似度定义</a:t>
            </a:r>
            <a:r>
              <a:rPr lang="zh-CN" altLang="en-US" sz="2000" dirty="0">
                <a:latin typeface="Adobe 楷体 Std R" panose="02020400000000000000" pitchFamily="18" charset="-122"/>
                <a:ea typeface="Adobe 楷体 Std R" panose="02020400000000000000" pitchFamily="18" charset="-122"/>
              </a:rPr>
              <a:t>：</a:t>
            </a:r>
            <a:r>
              <a:rPr lang="en-US" altLang="zh-CN" sz="2000" dirty="0" smtClean="0">
                <a:latin typeface="Adobe 楷体 Std R" panose="02020400000000000000" pitchFamily="18" charset="-122"/>
                <a:ea typeface="Adobe 楷体 Std R" panose="02020400000000000000" pitchFamily="18" charset="-122"/>
              </a:rPr>
              <a:t>Center of Mass</a:t>
            </a:r>
            <a:r>
              <a:rPr lang="en-US" altLang="zh-CN" sz="2000" baseline="30000" dirty="0">
                <a:latin typeface="微软雅黑" panose="020B0503020204020204" pitchFamily="34" charset="-122"/>
                <a:ea typeface="微软雅黑" panose="020B0503020204020204" pitchFamily="34" charset="-122"/>
              </a:rPr>
              <a:t> </a:t>
            </a:r>
            <a:r>
              <a:rPr lang="en-US" altLang="zh-CN" sz="2000" baseline="30000" dirty="0" smtClean="0">
                <a:latin typeface="微软雅黑" panose="020B0503020204020204" pitchFamily="34" charset="-122"/>
                <a:ea typeface="微软雅黑" panose="020B0503020204020204" pitchFamily="34" charset="-122"/>
              </a:rPr>
              <a:t>[6]</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baseline="30000" dirty="0" smtClean="0">
              <a:latin typeface="微软雅黑" panose="020B0503020204020204" pitchFamily="34" charset="-122"/>
              <a:ea typeface="微软雅黑" panose="020B0503020204020204" pitchFamily="34" charset="-122"/>
            </a:endParaRPr>
          </a:p>
        </p:txBody>
      </p:sp>
      <p:sp>
        <p:nvSpPr>
          <p:cNvPr id="7" name="椭圆 6"/>
          <p:cNvSpPr/>
          <p:nvPr/>
        </p:nvSpPr>
        <p:spPr>
          <a:xfrm>
            <a:off x="2638573" y="2470681"/>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8" name="文本框 7"/>
          <p:cNvSpPr txBox="1"/>
          <p:nvPr/>
        </p:nvSpPr>
        <p:spPr>
          <a:xfrm>
            <a:off x="2915661" y="2250020"/>
            <a:ext cx="6623988" cy="553998"/>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 Ying</a:t>
            </a:r>
            <a:r>
              <a:rPr lang="zh-CN" altLang="en-US" sz="2000" dirty="0" smtClean="0">
                <a:latin typeface="Adobe 楷体 Std R" panose="02020400000000000000" pitchFamily="18" charset="-122"/>
                <a:ea typeface="Adobe 楷体 Std R" panose="02020400000000000000" pitchFamily="18" charset="-122"/>
              </a:rPr>
              <a:t>等提出基于</a:t>
            </a:r>
            <a:r>
              <a:rPr lang="zh-CN" altLang="en-US" sz="2000" dirty="0" smtClean="0">
                <a:solidFill>
                  <a:srgbClr val="FF0000"/>
                </a:solidFill>
                <a:latin typeface="Adobe 楷体 Std R" panose="02020400000000000000" pitchFamily="18" charset="-122"/>
                <a:ea typeface="Adobe 楷体 Std R" panose="02020400000000000000" pitchFamily="18" charset="-122"/>
              </a:rPr>
              <a:t>语义轨迹</a:t>
            </a:r>
            <a:r>
              <a:rPr lang="zh-CN" altLang="en-US" sz="2000" dirty="0" smtClean="0">
                <a:latin typeface="Adobe 楷体 Std R" panose="02020400000000000000" pitchFamily="18" charset="-122"/>
                <a:ea typeface="Adobe 楷体 Std R" panose="02020400000000000000" pitchFamily="18" charset="-122"/>
              </a:rPr>
              <a:t>的用户相似度挖掘</a:t>
            </a:r>
            <a:r>
              <a:rPr lang="en-US" altLang="zh-CN" sz="2000" dirty="0" smtClean="0">
                <a:latin typeface="Adobe 楷体 Std R" panose="02020400000000000000" pitchFamily="18" charset="-122"/>
                <a:ea typeface="Adobe 楷体 Std R" panose="02020400000000000000" pitchFamily="18" charset="-122"/>
              </a:rPr>
              <a:t>-MSTP</a:t>
            </a:r>
            <a:r>
              <a:rPr lang="zh-CN" altLang="en-US" sz="2000" dirty="0" smtClean="0">
                <a:latin typeface="Adobe 楷体 Std R" panose="02020400000000000000" pitchFamily="18" charset="-122"/>
                <a:ea typeface="Adobe 楷体 Std R" panose="02020400000000000000" pitchFamily="18" charset="-122"/>
              </a:rPr>
              <a:t>模型</a:t>
            </a:r>
            <a:r>
              <a:rPr lang="en-US" altLang="zh-CN" sz="2000" baseline="30000" dirty="0" smtClean="0">
                <a:latin typeface="微软雅黑" panose="020B0503020204020204" pitchFamily="34" charset="-122"/>
                <a:ea typeface="微软雅黑" panose="020B0503020204020204" pitchFamily="34" charset="-122"/>
              </a:rPr>
              <a:t>[7]</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dirty="0">
              <a:latin typeface="Adobe 楷体 Std R" panose="02020400000000000000" pitchFamily="18" charset="-122"/>
              <a:ea typeface="Adobe 楷体 Std R" panose="02020400000000000000" pitchFamily="18" charset="-122"/>
            </a:endParaRPr>
          </a:p>
        </p:txBody>
      </p:sp>
      <p:grpSp>
        <p:nvGrpSpPr>
          <p:cNvPr id="13" name="组合 12"/>
          <p:cNvGrpSpPr/>
          <p:nvPr/>
        </p:nvGrpSpPr>
        <p:grpSpPr>
          <a:xfrm>
            <a:off x="2638573" y="2911789"/>
            <a:ext cx="6901079" cy="553998"/>
            <a:chOff x="2067071" y="4024333"/>
            <a:chExt cx="6901079" cy="553998"/>
          </a:xfrm>
        </p:grpSpPr>
        <p:sp>
          <p:nvSpPr>
            <p:cNvPr id="14" name="文本框 13"/>
            <p:cNvSpPr txBox="1"/>
            <p:nvPr/>
          </p:nvSpPr>
          <p:spPr>
            <a:xfrm>
              <a:off x="2344162" y="4024333"/>
              <a:ext cx="6623988" cy="553998"/>
            </a:xfrm>
            <a:prstGeom prst="rect">
              <a:avLst/>
            </a:prstGeom>
            <a:noFill/>
          </p:spPr>
          <p:txBody>
            <a:bodyPr wrap="square" rtlCol="0">
              <a:spAutoFit/>
            </a:bodyPr>
            <a:lstStyle/>
            <a:p>
              <a:pPr>
                <a:lnSpc>
                  <a:spcPct val="150000"/>
                </a:lnSpc>
              </a:pPr>
              <a:r>
                <a:rPr lang="en-US" altLang="zh-CN" sz="2000" dirty="0" err="1" smtClean="0">
                  <a:latin typeface="Adobe 楷体 Std R" panose="02020400000000000000" pitchFamily="18" charset="-122"/>
                  <a:ea typeface="Adobe 楷体 Std R" panose="02020400000000000000" pitchFamily="18" charset="-122"/>
                </a:rPr>
                <a:t>Zhengyu</a:t>
              </a:r>
              <a:r>
                <a:rPr lang="zh-CN" altLang="en-US" sz="2000" dirty="0" smtClean="0">
                  <a:latin typeface="Adobe 楷体 Std R" panose="02020400000000000000" pitchFamily="18" charset="-122"/>
                  <a:ea typeface="Adobe 楷体 Std R" panose="02020400000000000000" pitchFamily="18" charset="-122"/>
                </a:rPr>
                <a:t>等提出了基于</a:t>
              </a:r>
              <a:r>
                <a:rPr lang="en-US" altLang="zh-CN" sz="2000" dirty="0" smtClean="0">
                  <a:latin typeface="Adobe 楷体 Std R" panose="02020400000000000000" pitchFamily="18" charset="-122"/>
                  <a:ea typeface="Adobe 楷体 Std R" panose="02020400000000000000" pitchFamily="18" charset="-122"/>
                </a:rPr>
                <a:t>TBHG </a:t>
              </a:r>
              <a:r>
                <a:rPr lang="zh-CN" altLang="en-US" sz="2000" dirty="0" smtClean="0">
                  <a:latin typeface="Adobe 楷体 Std R" panose="02020400000000000000" pitchFamily="18" charset="-122"/>
                  <a:ea typeface="Adobe 楷体 Std R" panose="02020400000000000000" pitchFamily="18" charset="-122"/>
                </a:rPr>
                <a:t>的用户相似度计算</a:t>
              </a:r>
              <a:r>
                <a:rPr lang="en-US" altLang="zh-CN" sz="2000" baseline="30000" dirty="0" smtClean="0">
                  <a:latin typeface="微软雅黑" panose="020B0503020204020204" pitchFamily="34" charset="-122"/>
                  <a:ea typeface="微软雅黑" panose="020B0503020204020204" pitchFamily="34" charset="-122"/>
                </a:rPr>
                <a:t>[8]</a:t>
              </a:r>
              <a:r>
                <a:rPr lang="en-US" altLang="zh-CN" sz="2000" dirty="0" smtClean="0">
                  <a:latin typeface="Adobe 楷体 Std R" panose="02020400000000000000" pitchFamily="18" charset="-122"/>
                  <a:ea typeface="Adobe 楷体 Std R" panose="02020400000000000000" pitchFamily="18" charset="-122"/>
                </a:rPr>
                <a:t>.</a:t>
              </a:r>
              <a:endParaRPr lang="zh-CN" altLang="en-US" sz="2000" dirty="0" smtClean="0">
                <a:latin typeface="Adobe 楷体 Std R" panose="02020400000000000000" pitchFamily="18" charset="-122"/>
                <a:ea typeface="Adobe 楷体 Std R" panose="02020400000000000000" pitchFamily="18" charset="-122"/>
              </a:endParaRPr>
            </a:p>
          </p:txBody>
        </p:sp>
        <p:sp>
          <p:nvSpPr>
            <p:cNvPr id="16" name="椭圆 15"/>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sp>
        <p:nvSpPr>
          <p:cNvPr id="24" name="圆角矩形 23"/>
          <p:cNvSpPr/>
          <p:nvPr/>
        </p:nvSpPr>
        <p:spPr>
          <a:xfrm>
            <a:off x="1649807" y="1351262"/>
            <a:ext cx="626083" cy="3576315"/>
          </a:xfrm>
          <a:prstGeom prst="roundRect">
            <a:avLst/>
          </a:prstGeom>
          <a:solidFill>
            <a:srgbClr val="2A6D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Adobe 楷体 Std R" panose="02020400000000000000" pitchFamily="18" charset="-122"/>
                <a:ea typeface="Adobe 楷体 Std R" panose="02020400000000000000" pitchFamily="18" charset="-122"/>
              </a:rPr>
              <a:t>基于非社交数据</a:t>
            </a:r>
            <a:endParaRPr lang="zh-CN" altLang="en-US" sz="2800" dirty="0">
              <a:solidFill>
                <a:schemeClr val="bg1"/>
              </a:solidFill>
              <a:latin typeface="Adobe 楷体 Std R" panose="02020400000000000000" pitchFamily="18" charset="-122"/>
              <a:ea typeface="Adobe 楷体 Std R" panose="02020400000000000000" pitchFamily="18" charset="-122"/>
            </a:endParaRPr>
          </a:p>
        </p:txBody>
      </p:sp>
      <p:grpSp>
        <p:nvGrpSpPr>
          <p:cNvPr id="12" name="组合 11"/>
          <p:cNvGrpSpPr/>
          <p:nvPr/>
        </p:nvGrpSpPr>
        <p:grpSpPr>
          <a:xfrm>
            <a:off x="2629336" y="3649288"/>
            <a:ext cx="8204315" cy="553998"/>
            <a:chOff x="2067071" y="4024333"/>
            <a:chExt cx="6901079" cy="553998"/>
          </a:xfrm>
        </p:grpSpPr>
        <p:sp>
          <p:nvSpPr>
            <p:cNvPr id="15" name="文本框 14"/>
            <p:cNvSpPr txBox="1"/>
            <p:nvPr/>
          </p:nvSpPr>
          <p:spPr>
            <a:xfrm>
              <a:off x="2344162" y="4024333"/>
              <a:ext cx="6623988" cy="553998"/>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Wei-</a:t>
              </a:r>
              <a:r>
                <a:rPr lang="en-US" altLang="zh-CN" sz="2000" dirty="0" err="1" smtClean="0">
                  <a:latin typeface="Adobe 楷体 Std R" panose="02020400000000000000" pitchFamily="18" charset="-122"/>
                  <a:ea typeface="Adobe 楷体 Std R" panose="02020400000000000000" pitchFamily="18" charset="-122"/>
                </a:rPr>
                <a:t>jen</a:t>
              </a:r>
              <a:r>
                <a:rPr lang="zh-CN" altLang="en-US" sz="2000" dirty="0" smtClean="0">
                  <a:latin typeface="Adobe 楷体 Std R" panose="02020400000000000000" pitchFamily="18" charset="-122"/>
                  <a:ea typeface="Adobe 楷体 Std R" panose="02020400000000000000" pitchFamily="18" charset="-122"/>
                </a:rPr>
                <a:t>等将</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数据与其语义进行关联用来代表用户的</a:t>
              </a:r>
              <a:r>
                <a:rPr lang="zh-CN" altLang="en-US" sz="2000" dirty="0" smtClean="0">
                  <a:solidFill>
                    <a:srgbClr val="FF0000"/>
                  </a:solidFill>
                  <a:latin typeface="Adobe 楷体 Std R" panose="02020400000000000000" pitchFamily="18" charset="-122"/>
                  <a:ea typeface="Adobe 楷体 Std R" panose="02020400000000000000" pitchFamily="18" charset="-122"/>
                </a:rPr>
                <a:t>行为轨迹</a:t>
              </a:r>
              <a:r>
                <a:rPr lang="en-US" altLang="zh-CN" sz="2000" baseline="30000" dirty="0" smtClean="0">
                  <a:latin typeface="微软雅黑" panose="020B0503020204020204" pitchFamily="34" charset="-122"/>
                  <a:ea typeface="微软雅黑" panose="020B0503020204020204" pitchFamily="34" charset="-122"/>
                </a:rPr>
                <a:t>[9]</a:t>
              </a:r>
              <a:r>
                <a:rPr lang="en-US" altLang="zh-CN" sz="2000" dirty="0" smtClean="0">
                  <a:solidFill>
                    <a:srgbClr val="FF0000"/>
                  </a:solidFill>
                  <a:latin typeface="Adobe 楷体 Std R" panose="02020400000000000000" pitchFamily="18" charset="-122"/>
                  <a:ea typeface="Adobe 楷体 Std R" panose="02020400000000000000" pitchFamily="18" charset="-122"/>
                </a:rPr>
                <a:t>.</a:t>
              </a:r>
              <a:endParaRPr lang="zh-CN" altLang="en-US" sz="2000" dirty="0" smtClean="0">
                <a:solidFill>
                  <a:srgbClr val="FF0000"/>
                </a:solidFill>
                <a:latin typeface="Adobe 楷体 Std R" panose="02020400000000000000" pitchFamily="18" charset="-122"/>
                <a:ea typeface="Adobe 楷体 Std R" panose="02020400000000000000" pitchFamily="18" charset="-122"/>
              </a:endParaRPr>
            </a:p>
          </p:txBody>
        </p:sp>
        <p:sp>
          <p:nvSpPr>
            <p:cNvPr id="17" name="椭圆 16"/>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grpSp>
        <p:nvGrpSpPr>
          <p:cNvPr id="18" name="组合 17"/>
          <p:cNvGrpSpPr/>
          <p:nvPr/>
        </p:nvGrpSpPr>
        <p:grpSpPr>
          <a:xfrm>
            <a:off x="2629337" y="4483232"/>
            <a:ext cx="7733863" cy="553998"/>
            <a:chOff x="2067071" y="4024333"/>
            <a:chExt cx="6901079" cy="553998"/>
          </a:xfrm>
        </p:grpSpPr>
        <p:sp>
          <p:nvSpPr>
            <p:cNvPr id="19" name="文本框 18"/>
            <p:cNvSpPr txBox="1"/>
            <p:nvPr/>
          </p:nvSpPr>
          <p:spPr>
            <a:xfrm>
              <a:off x="2344162" y="4024333"/>
              <a:ext cx="6623988" cy="553998"/>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Eagle</a:t>
              </a:r>
              <a:r>
                <a:rPr lang="zh-CN" altLang="en-US" sz="2000" dirty="0" smtClean="0">
                  <a:latin typeface="Adobe 楷体 Std R" panose="02020400000000000000" pitchFamily="18" charset="-122"/>
                  <a:ea typeface="Adobe 楷体 Std R" panose="02020400000000000000" pitchFamily="18" charset="-122"/>
                </a:rPr>
                <a:t>等通过分析手机收集的蓝牙数据挖掘出用户的</a:t>
              </a:r>
              <a:r>
                <a:rPr lang="zh-CN" altLang="en-US" sz="2000" dirty="0" smtClean="0">
                  <a:solidFill>
                    <a:srgbClr val="FF0000"/>
                  </a:solidFill>
                  <a:latin typeface="Adobe 楷体 Std R" panose="02020400000000000000" pitchFamily="18" charset="-122"/>
                  <a:ea typeface="Adobe 楷体 Std R" panose="02020400000000000000" pitchFamily="18" charset="-122"/>
                </a:rPr>
                <a:t>物理接触</a:t>
              </a:r>
              <a:r>
                <a:rPr lang="en-US" altLang="zh-CN" sz="2000" baseline="30000" dirty="0" smtClean="0">
                  <a:latin typeface="微软雅黑" panose="020B0503020204020204" pitchFamily="34" charset="-122"/>
                  <a:ea typeface="微软雅黑" panose="020B0503020204020204" pitchFamily="34" charset="-122"/>
                </a:rPr>
                <a:t>[10]</a:t>
              </a:r>
              <a:r>
                <a:rPr lang="en-US" altLang="zh-CN" sz="2000" dirty="0" smtClean="0">
                  <a:solidFill>
                    <a:srgbClr val="FF0000"/>
                  </a:solidFill>
                  <a:latin typeface="Adobe 楷体 Std R" panose="02020400000000000000" pitchFamily="18" charset="-122"/>
                  <a:ea typeface="Adobe 楷体 Std R" panose="02020400000000000000" pitchFamily="18" charset="-122"/>
                </a:rPr>
                <a:t>.</a:t>
              </a:r>
              <a:endParaRPr lang="zh-CN" altLang="en-US" sz="2000" dirty="0" smtClean="0">
                <a:solidFill>
                  <a:srgbClr val="FF0000"/>
                </a:solidFill>
                <a:latin typeface="Adobe 楷体 Std R" panose="02020400000000000000" pitchFamily="18" charset="-122"/>
                <a:ea typeface="Adobe 楷体 Std R" panose="02020400000000000000" pitchFamily="18" charset="-122"/>
              </a:endParaRPr>
            </a:p>
          </p:txBody>
        </p:sp>
        <p:sp>
          <p:nvSpPr>
            <p:cNvPr id="20" name="椭圆 19"/>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spTree>
    <p:extLst>
      <p:ext uri="{BB962C8B-B14F-4D97-AF65-F5344CB8AC3E}">
        <p14:creationId xmlns:p14="http://schemas.microsoft.com/office/powerpoint/2010/main" val="234628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24"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2795</TotalTime>
  <Words>2756</Words>
  <Application>Microsoft Office PowerPoint</Application>
  <PresentationFormat>宽屏</PresentationFormat>
  <Paragraphs>319</Paragraphs>
  <Slides>38</Slides>
  <Notes>35</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38</vt:i4>
      </vt:variant>
    </vt:vector>
  </HeadingPairs>
  <TitlesOfParts>
    <vt:vector size="53" baseType="lpstr">
      <vt:lpstr>Adobe 黑体 Std R</vt:lpstr>
      <vt:lpstr>Adobe 楷体 Std R</vt:lpstr>
      <vt:lpstr>等线</vt:lpstr>
      <vt:lpstr>等线 Light</vt:lpstr>
      <vt:lpstr>楷体</vt:lpstr>
      <vt:lpstr>微软雅黑</vt:lpstr>
      <vt:lpstr>Arial</vt:lpstr>
      <vt:lpstr>Cambria Math</vt:lpstr>
      <vt:lpstr>Lucida Sans Unicode</vt:lpstr>
      <vt:lpstr>Times New Roman</vt:lpstr>
      <vt:lpstr>Verdana</vt:lpstr>
      <vt:lpstr>Wingdings</vt:lpstr>
      <vt:lpstr>Office 主题​​</vt:lpstr>
      <vt:lpstr>Visio</vt:lpstr>
      <vt:lpstr>Microsoft Visio 2003-2010 绘图</vt:lpstr>
      <vt:lpstr>基于异构感知数据的用户关系强度分析研究</vt:lpstr>
      <vt:lpstr>PowerPoint 演示文稿</vt:lpstr>
      <vt:lpstr>研究背景</vt:lpstr>
      <vt:lpstr>研究背景</vt:lpstr>
      <vt:lpstr>研究背景</vt:lpstr>
      <vt:lpstr>研究背景</vt:lpstr>
      <vt:lpstr>研究背景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基于智能手机非社交感知数据的用户关系计算研究</dc:title>
  <dc:creator>WF</dc:creator>
  <cp:lastModifiedBy>WF</cp:lastModifiedBy>
  <cp:revision>143</cp:revision>
  <dcterms:created xsi:type="dcterms:W3CDTF">2016-10-17T01:02:44Z</dcterms:created>
  <dcterms:modified xsi:type="dcterms:W3CDTF">2016-12-03T12:39:44Z</dcterms:modified>
</cp:coreProperties>
</file>